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8" r:id="rId2"/>
    <p:sldMasterId id="2147483672" r:id="rId3"/>
    <p:sldMasterId id="2147483676" r:id="rId4"/>
  </p:sldMasterIdLst>
  <p:notesMasterIdLst>
    <p:notesMasterId r:id="rId19"/>
  </p:notesMasterIdLst>
  <p:sldIdLst>
    <p:sldId id="337" r:id="rId5"/>
    <p:sldId id="258" r:id="rId6"/>
    <p:sldId id="260" r:id="rId7"/>
    <p:sldId id="339" r:id="rId8"/>
    <p:sldId id="340" r:id="rId9"/>
    <p:sldId id="349" r:id="rId10"/>
    <p:sldId id="343" r:id="rId11"/>
    <p:sldId id="350" r:id="rId12"/>
    <p:sldId id="344" r:id="rId13"/>
    <p:sldId id="345" r:id="rId14"/>
    <p:sldId id="346" r:id="rId15"/>
    <p:sldId id="351" r:id="rId16"/>
    <p:sldId id="347" r:id="rId17"/>
    <p:sldId id="348"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66" d="100"/>
          <a:sy n="66" d="100"/>
        </p:scale>
        <p:origin x="276"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DE3232-A74D-46ED-BBE1-B41F4B971C96}" type="datetimeFigureOut">
              <a:rPr lang="zh-CN" altLang="en-US" smtClean="0"/>
              <a:t>2018/12/3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D78B0-5160-4859-BABB-2ECE202DFD8F}" type="slidenum">
              <a:rPr lang="zh-CN" altLang="en-US" smtClean="0"/>
              <a:t>‹#›</a:t>
            </a:fld>
            <a:endParaRPr lang="zh-CN" altLang="en-US"/>
          </a:p>
        </p:txBody>
      </p:sp>
    </p:spTree>
    <p:extLst>
      <p:ext uri="{BB962C8B-B14F-4D97-AF65-F5344CB8AC3E}">
        <p14:creationId xmlns:p14="http://schemas.microsoft.com/office/powerpoint/2010/main" val="108609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FD78B0-5160-4859-BABB-2ECE202DFD8F}" type="slidenum">
              <a:rPr lang="zh-CN" altLang="en-US" smtClean="0"/>
              <a:t>1</a:t>
            </a:fld>
            <a:endParaRPr lang="zh-CN" altLang="en-US"/>
          </a:p>
        </p:txBody>
      </p:sp>
    </p:spTree>
    <p:extLst>
      <p:ext uri="{BB962C8B-B14F-4D97-AF65-F5344CB8AC3E}">
        <p14:creationId xmlns:p14="http://schemas.microsoft.com/office/powerpoint/2010/main" val="4210746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659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265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6B249F3-0B03-E442-88E5-A7933485B84B}" type="slidenum">
              <a:rPr kumimoji="1" lang="zh-CN" altLang="en-US" smtClean="0">
                <a:solidFill>
                  <a:prstClr val="black"/>
                </a:solidFill>
              </a:rPr>
              <a:pPr>
                <a:defRPr/>
              </a:pPr>
              <a:t>12</a:t>
            </a:fld>
            <a:endParaRPr kumimoji="1" lang="zh-CN" altLang="en-US">
              <a:solidFill>
                <a:prstClr val="black"/>
              </a:solidFill>
            </a:endParaRPr>
          </a:p>
        </p:txBody>
      </p:sp>
    </p:spTree>
    <p:extLst>
      <p:ext uri="{BB962C8B-B14F-4D97-AF65-F5344CB8AC3E}">
        <p14:creationId xmlns:p14="http://schemas.microsoft.com/office/powerpoint/2010/main" val="3731299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837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655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125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40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766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83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6B249F3-0B03-E442-88E5-A7933485B84B}" type="slidenum">
              <a:rPr kumimoji="1" lang="zh-CN" altLang="en-US" smtClean="0">
                <a:solidFill>
                  <a:prstClr val="black"/>
                </a:solidFill>
              </a:rPr>
              <a:pPr>
                <a:defRPr/>
              </a:pPr>
              <a:t>6</a:t>
            </a:fld>
            <a:endParaRPr kumimoji="1" lang="zh-CN" altLang="en-US">
              <a:solidFill>
                <a:prstClr val="black"/>
              </a:solidFill>
            </a:endParaRPr>
          </a:p>
        </p:txBody>
      </p:sp>
    </p:spTree>
    <p:extLst>
      <p:ext uri="{BB962C8B-B14F-4D97-AF65-F5344CB8AC3E}">
        <p14:creationId xmlns:p14="http://schemas.microsoft.com/office/powerpoint/2010/main" val="25106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4416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6B249F3-0B03-E442-88E5-A7933485B84B}" type="slidenum">
              <a:rPr kumimoji="1" lang="zh-CN" altLang="en-US" smtClean="0">
                <a:solidFill>
                  <a:prstClr val="black"/>
                </a:solidFill>
              </a:rPr>
              <a:pPr>
                <a:defRPr/>
              </a:pPr>
              <a:t>8</a:t>
            </a:fld>
            <a:endParaRPr kumimoji="1" lang="zh-CN" altLang="en-US">
              <a:solidFill>
                <a:prstClr val="black"/>
              </a:solidFill>
            </a:endParaRPr>
          </a:p>
        </p:txBody>
      </p:sp>
    </p:spTree>
    <p:extLst>
      <p:ext uri="{BB962C8B-B14F-4D97-AF65-F5344CB8AC3E}">
        <p14:creationId xmlns:p14="http://schemas.microsoft.com/office/powerpoint/2010/main" val="3074047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249F3-0B03-E442-88E5-A7933485B84B}"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9307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1BCF23F-0E49-401C-B581-097C161E452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3182049"/>
            <a:ext cx="12192000" cy="3675951"/>
          </a:xfrm>
          <a:prstGeom prst="rect">
            <a:avLst/>
          </a:prstGeom>
        </p:spPr>
      </p:pic>
      <p:pic>
        <p:nvPicPr>
          <p:cNvPr id="13" name="图片 12">
            <a:extLst>
              <a:ext uri="{FF2B5EF4-FFF2-40B4-BE49-F238E27FC236}">
                <a16:creationId xmlns:a16="http://schemas.microsoft.com/office/drawing/2014/main" xmlns="" id="{0841EFEB-F747-4A86-8DCE-7308021C01A6}"/>
              </a:ext>
            </a:extLst>
          </p:cNvPr>
          <p:cNvPicPr>
            <a:picLocks noChangeAspect="1"/>
          </p:cNvPicPr>
          <p:nvPr userDrawn="1"/>
        </p:nvPicPr>
        <p:blipFill>
          <a:blip r:embed="rId4"/>
          <a:stretch>
            <a:fillRect/>
          </a:stretch>
        </p:blipFill>
        <p:spPr>
          <a:xfrm>
            <a:off x="8639582" y="1338007"/>
            <a:ext cx="2449240" cy="1168444"/>
          </a:xfrm>
          <a:prstGeom prst="rect">
            <a:avLst/>
          </a:prstGeom>
        </p:spPr>
      </p:pic>
      <p:pic>
        <p:nvPicPr>
          <p:cNvPr id="14" name="图片 13">
            <a:extLst>
              <a:ext uri="{FF2B5EF4-FFF2-40B4-BE49-F238E27FC236}">
                <a16:creationId xmlns:a16="http://schemas.microsoft.com/office/drawing/2014/main" xmlns="" id="{989CB9DD-5FDD-4D37-A96B-BFF382F557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694" y="-11094"/>
            <a:ext cx="5699878" cy="5699878"/>
          </a:xfrm>
          <a:prstGeom prst="rect">
            <a:avLst/>
          </a:prstGeom>
        </p:spPr>
      </p:pic>
      <p:sp>
        <p:nvSpPr>
          <p:cNvPr id="15" name="文本框 14">
            <a:extLst>
              <a:ext uri="{FF2B5EF4-FFF2-40B4-BE49-F238E27FC236}">
                <a16:creationId xmlns:a16="http://schemas.microsoft.com/office/drawing/2014/main" xmlns="" id="{0DD7F6FB-B6C0-45F5-B4CD-F9CC352A0E67}"/>
              </a:ext>
            </a:extLst>
          </p:cNvPr>
          <p:cNvSpPr txBox="1"/>
          <p:nvPr userDrawn="1"/>
        </p:nvSpPr>
        <p:spPr>
          <a:xfrm>
            <a:off x="6306990" y="1338007"/>
            <a:ext cx="993695"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7500" b="1" i="0" u="none" strike="noStrike" kern="1200" cap="none" spc="0" normalizeH="0" baseline="0" noProof="0" dirty="0">
                <a:ln>
                  <a:noFill/>
                </a:ln>
                <a:blipFill dpi="0" rotWithShape="1">
                  <a:blip r:embed="rId6"/>
                  <a:srcRect/>
                  <a:tile tx="0" ty="0" sx="100000" sy="100000" flip="none" algn="ctr"/>
                </a:blipFill>
                <a:uLnTx/>
                <a:uFillTx/>
                <a:latin typeface="段宁毛笔行书(修订版）" panose="03000509000000000000" pitchFamily="65" charset="-122"/>
                <a:ea typeface="段宁毛笔行书(修订版）" panose="03000509000000000000" pitchFamily="65" charset="-122"/>
              </a:rPr>
              <a:t>2</a:t>
            </a:r>
            <a:endParaRPr kumimoji="1" lang="zh-CN" altLang="en-US" sz="7500" b="1" i="0" u="none" strike="noStrike" kern="1200" cap="none" spc="0" normalizeH="0" baseline="0" noProof="0" dirty="0">
              <a:ln>
                <a:noFill/>
              </a:ln>
              <a:blipFill dpi="0" rotWithShape="1">
                <a:blip r:embed="rId6"/>
                <a:srcRect/>
                <a:tile tx="0" ty="0" sx="100000" sy="100000" flip="none" algn="ctr"/>
              </a:blipFill>
              <a:uLnTx/>
              <a:uFillTx/>
              <a:latin typeface="段宁毛笔行书(修订版）" panose="03000509000000000000" pitchFamily="65" charset="-122"/>
              <a:ea typeface="段宁毛笔行书(修订版）" panose="03000509000000000000" pitchFamily="65" charset="-122"/>
            </a:endParaRPr>
          </a:p>
        </p:txBody>
      </p:sp>
      <p:sp>
        <p:nvSpPr>
          <p:cNvPr id="16" name="文本框 15">
            <a:extLst>
              <a:ext uri="{FF2B5EF4-FFF2-40B4-BE49-F238E27FC236}">
                <a16:creationId xmlns:a16="http://schemas.microsoft.com/office/drawing/2014/main" xmlns="" id="{BAD11698-A662-4F4B-8F2A-5E278BAF0462}"/>
              </a:ext>
            </a:extLst>
          </p:cNvPr>
          <p:cNvSpPr txBox="1"/>
          <p:nvPr userDrawn="1"/>
        </p:nvSpPr>
        <p:spPr>
          <a:xfrm>
            <a:off x="6932831" y="1338007"/>
            <a:ext cx="993695"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7500" b="1" i="0" u="none" strike="noStrike" kern="1200" cap="none" spc="0" normalizeH="0" baseline="0" noProof="0" dirty="0">
                <a:ln>
                  <a:noFill/>
                </a:ln>
                <a:blipFill dpi="0" rotWithShape="1">
                  <a:blip r:embed="rId6"/>
                  <a:srcRect/>
                  <a:tile tx="0" ty="0" sx="100000" sy="100000" flip="none" algn="ctr"/>
                </a:blipFill>
                <a:uLnTx/>
                <a:uFillTx/>
                <a:latin typeface="段宁毛笔行书(修订版）" panose="03000509000000000000" pitchFamily="65" charset="-122"/>
                <a:ea typeface="段宁毛笔行书(修订版）" panose="03000509000000000000" pitchFamily="65" charset="-122"/>
              </a:rPr>
              <a:t>0</a:t>
            </a:r>
            <a:endParaRPr kumimoji="1" lang="zh-CN" altLang="en-US" sz="7500" b="1" i="0" u="none" strike="noStrike" kern="1200" cap="none" spc="0" normalizeH="0" baseline="0" noProof="0" dirty="0">
              <a:ln>
                <a:noFill/>
              </a:ln>
              <a:blipFill dpi="0" rotWithShape="1">
                <a:blip r:embed="rId6"/>
                <a:srcRect/>
                <a:tile tx="0" ty="0" sx="100000" sy="100000" flip="none" algn="ctr"/>
              </a:blipFill>
              <a:uLnTx/>
              <a:uFillTx/>
              <a:latin typeface="段宁毛笔行书(修订版）" panose="03000509000000000000" pitchFamily="65" charset="-122"/>
              <a:ea typeface="段宁毛笔行书(修订版）" panose="03000509000000000000" pitchFamily="65" charset="-122"/>
            </a:endParaRPr>
          </a:p>
        </p:txBody>
      </p:sp>
      <p:sp>
        <p:nvSpPr>
          <p:cNvPr id="17" name="文本框 16">
            <a:extLst>
              <a:ext uri="{FF2B5EF4-FFF2-40B4-BE49-F238E27FC236}">
                <a16:creationId xmlns:a16="http://schemas.microsoft.com/office/drawing/2014/main" xmlns="" id="{D6FFCCE9-2543-4AD4-834C-9BBA2C6696F6}"/>
              </a:ext>
            </a:extLst>
          </p:cNvPr>
          <p:cNvSpPr txBox="1"/>
          <p:nvPr userDrawn="1"/>
        </p:nvSpPr>
        <p:spPr>
          <a:xfrm>
            <a:off x="7558672" y="1338007"/>
            <a:ext cx="993695"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7500" b="1" i="0" u="none" strike="noStrike" kern="1200" cap="none" spc="0" normalizeH="0" baseline="0" noProof="0" dirty="0">
                <a:ln>
                  <a:noFill/>
                </a:ln>
                <a:blipFill dpi="0" rotWithShape="1">
                  <a:blip r:embed="rId6"/>
                  <a:srcRect/>
                  <a:tile tx="0" ty="0" sx="100000" sy="100000" flip="none" algn="ctr"/>
                </a:blipFill>
                <a:uLnTx/>
                <a:uFillTx/>
                <a:latin typeface="段宁毛笔行书(修订版）" panose="03000509000000000000" pitchFamily="65" charset="-122"/>
                <a:ea typeface="段宁毛笔行书(修订版）" panose="03000509000000000000" pitchFamily="65" charset="-122"/>
              </a:rPr>
              <a:t>1</a:t>
            </a:r>
            <a:endParaRPr kumimoji="1" lang="zh-CN" altLang="en-US" sz="7500" b="1" i="0" u="none" strike="noStrike" kern="1200" cap="none" spc="0" normalizeH="0" baseline="0" noProof="0" dirty="0">
              <a:ln>
                <a:noFill/>
              </a:ln>
              <a:blipFill dpi="0" rotWithShape="1">
                <a:blip r:embed="rId6"/>
                <a:srcRect/>
                <a:tile tx="0" ty="0" sx="100000" sy="100000" flip="none" algn="ctr"/>
              </a:blipFill>
              <a:uLnTx/>
              <a:uFillTx/>
              <a:latin typeface="段宁毛笔行书(修订版）" panose="03000509000000000000" pitchFamily="65" charset="-122"/>
              <a:ea typeface="段宁毛笔行书(修订版）" panose="03000509000000000000" pitchFamily="65" charset="-122"/>
            </a:endParaRPr>
          </a:p>
        </p:txBody>
      </p:sp>
      <p:sp>
        <p:nvSpPr>
          <p:cNvPr id="18" name="文本框 17">
            <a:extLst>
              <a:ext uri="{FF2B5EF4-FFF2-40B4-BE49-F238E27FC236}">
                <a16:creationId xmlns:a16="http://schemas.microsoft.com/office/drawing/2014/main" xmlns="" id="{4964B3D4-218E-4DCE-9CFB-2BB6058966C4}"/>
              </a:ext>
            </a:extLst>
          </p:cNvPr>
          <p:cNvSpPr txBox="1"/>
          <p:nvPr userDrawn="1"/>
        </p:nvSpPr>
        <p:spPr>
          <a:xfrm>
            <a:off x="8184514" y="1338007"/>
            <a:ext cx="993695"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7500" b="1" i="0" u="none" strike="noStrike" kern="1200" cap="none" spc="0" normalizeH="0" baseline="0" noProof="0" dirty="0">
                <a:ln>
                  <a:noFill/>
                </a:ln>
                <a:blipFill dpi="0" rotWithShape="1">
                  <a:blip r:embed="rId6"/>
                  <a:srcRect/>
                  <a:tile tx="0" ty="0" sx="100000" sy="100000" flip="none" algn="ctr"/>
                </a:blipFill>
                <a:uLnTx/>
                <a:uFillTx/>
                <a:latin typeface="段宁毛笔行书(修订版）" panose="03000509000000000000" pitchFamily="65" charset="-122"/>
                <a:ea typeface="段宁毛笔行书(修订版）" panose="03000509000000000000" pitchFamily="65" charset="-122"/>
              </a:rPr>
              <a:t>8</a:t>
            </a:r>
            <a:endParaRPr kumimoji="1" lang="zh-CN" altLang="en-US" sz="7500" b="1" i="0" u="none" strike="noStrike" kern="1200" cap="none" spc="0" normalizeH="0" baseline="0" noProof="0" dirty="0">
              <a:ln>
                <a:noFill/>
              </a:ln>
              <a:blipFill dpi="0" rotWithShape="1">
                <a:blip r:embed="rId6"/>
                <a:srcRect/>
                <a:tile tx="0" ty="0" sx="100000" sy="100000" flip="none" algn="ctr"/>
              </a:blipFill>
              <a:uLnTx/>
              <a:uFillTx/>
              <a:latin typeface="段宁毛笔行书(修订版）" panose="03000509000000000000" pitchFamily="65" charset="-122"/>
              <a:ea typeface="段宁毛笔行书(修订版）" panose="03000509000000000000" pitchFamily="65" charset="-122"/>
            </a:endParaRPr>
          </a:p>
        </p:txBody>
      </p:sp>
      <p:pic>
        <p:nvPicPr>
          <p:cNvPr id="20" name="图片 19">
            <a:extLst>
              <a:ext uri="{FF2B5EF4-FFF2-40B4-BE49-F238E27FC236}">
                <a16:creationId xmlns:a16="http://schemas.microsoft.com/office/drawing/2014/main" xmlns="" id="{4481F603-FD1B-4E4F-9BDF-742761DBD941}"/>
              </a:ext>
            </a:extLst>
          </p:cNvPr>
          <p:cNvPicPr>
            <a:picLocks noChangeAspect="1"/>
          </p:cNvPicPr>
          <p:nvPr userDrawn="1"/>
        </p:nvPicPr>
        <p:blipFill>
          <a:blip r:embed="rId7"/>
          <a:stretch>
            <a:fillRect/>
          </a:stretch>
        </p:blipFill>
        <p:spPr>
          <a:xfrm>
            <a:off x="6306989" y="2352228"/>
            <a:ext cx="4665183" cy="1326593"/>
          </a:xfrm>
          <a:prstGeom prst="rect">
            <a:avLst/>
          </a:prstGeom>
        </p:spPr>
      </p:pic>
    </p:spTree>
    <p:extLst>
      <p:ext uri="{BB962C8B-B14F-4D97-AF65-F5344CB8AC3E}">
        <p14:creationId xmlns:p14="http://schemas.microsoft.com/office/powerpoint/2010/main" val="401330732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outVertical)">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pic>
        <p:nvPicPr>
          <p:cNvPr id="11" name="图片 10" descr="图片包含 山, 天空, 户外, 雪花&#10;&#10;已生成极高可信度的说明">
            <a:extLst>
              <a:ext uri="{FF2B5EF4-FFF2-40B4-BE49-F238E27FC236}">
                <a16:creationId xmlns:a16="http://schemas.microsoft.com/office/drawing/2014/main" xmlns="" id="{78C453C0-02DD-4A4E-917D-7F8DCA0AA7F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81276"/>
            <a:ext cx="12192000" cy="5476724"/>
          </a:xfrm>
          <a:prstGeom prst="rect">
            <a:avLst/>
          </a:prstGeom>
        </p:spPr>
      </p:pic>
      <p:pic>
        <p:nvPicPr>
          <p:cNvPr id="13" name="图片 12">
            <a:extLst>
              <a:ext uri="{FF2B5EF4-FFF2-40B4-BE49-F238E27FC236}">
                <a16:creationId xmlns:a16="http://schemas.microsoft.com/office/drawing/2014/main" xmlns="" id="{F989E652-16F9-4BAC-9727-10B9BE3D79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917" y="273086"/>
            <a:ext cx="1049652" cy="1049650"/>
          </a:xfrm>
          <a:prstGeom prst="rect">
            <a:avLst/>
          </a:prstGeom>
        </p:spPr>
      </p:pic>
    </p:spTree>
    <p:extLst>
      <p:ext uri="{BB962C8B-B14F-4D97-AF65-F5344CB8AC3E}">
        <p14:creationId xmlns:p14="http://schemas.microsoft.com/office/powerpoint/2010/main" val="271604168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正文1">
    <p:spTree>
      <p:nvGrpSpPr>
        <p:cNvPr id="1" name=""/>
        <p:cNvGrpSpPr/>
        <p:nvPr/>
      </p:nvGrpSpPr>
      <p:grpSpPr>
        <a:xfrm>
          <a:off x="0" y="0"/>
          <a:ext cx="0" cy="0"/>
          <a:chOff x="0" y="0"/>
          <a:chExt cx="0" cy="0"/>
        </a:xfrm>
      </p:grpSpPr>
      <p:pic>
        <p:nvPicPr>
          <p:cNvPr id="11" name="图片 10" descr="图片包含 山, 天空, 户外, 雪花&#10;&#10;已生成极高可信度的说明">
            <a:extLst>
              <a:ext uri="{FF2B5EF4-FFF2-40B4-BE49-F238E27FC236}">
                <a16:creationId xmlns:a16="http://schemas.microsoft.com/office/drawing/2014/main" xmlns="" id="{78C453C0-02DD-4A4E-917D-7F8DCA0AA7F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81276"/>
            <a:ext cx="12192000" cy="5476724"/>
          </a:xfrm>
          <a:prstGeom prst="rect">
            <a:avLst/>
          </a:prstGeom>
        </p:spPr>
      </p:pic>
      <p:pic>
        <p:nvPicPr>
          <p:cNvPr id="12" name="图片 11">
            <a:extLst>
              <a:ext uri="{FF2B5EF4-FFF2-40B4-BE49-F238E27FC236}">
                <a16:creationId xmlns:a16="http://schemas.microsoft.com/office/drawing/2014/main" xmlns="" id="{EA1F199D-CDB0-4F51-8E36-83B5BB89A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2489" y="235529"/>
            <a:ext cx="1049652" cy="1049650"/>
          </a:xfrm>
          <a:prstGeom prst="rect">
            <a:avLst/>
          </a:prstGeom>
        </p:spPr>
      </p:pic>
    </p:spTree>
    <p:extLst>
      <p:ext uri="{BB962C8B-B14F-4D97-AF65-F5344CB8AC3E}">
        <p14:creationId xmlns:p14="http://schemas.microsoft.com/office/powerpoint/2010/main" val="345024246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1">
    <p:spTree>
      <p:nvGrpSpPr>
        <p:cNvPr id="1" name=""/>
        <p:cNvGrpSpPr/>
        <p:nvPr/>
      </p:nvGrpSpPr>
      <p:grpSpPr>
        <a:xfrm>
          <a:off x="0" y="0"/>
          <a:ext cx="0" cy="0"/>
          <a:chOff x="0" y="0"/>
          <a:chExt cx="0" cy="0"/>
        </a:xfrm>
      </p:grpSpPr>
      <p:pic>
        <p:nvPicPr>
          <p:cNvPr id="11" name="图片 10" descr="图片包含 山, 天空, 户外, 雪花&#10;&#10;已生成极高可信度的说明">
            <a:extLst>
              <a:ext uri="{FF2B5EF4-FFF2-40B4-BE49-F238E27FC236}">
                <a16:creationId xmlns:a16="http://schemas.microsoft.com/office/drawing/2014/main" xmlns="" id="{78C453C0-02DD-4A4E-917D-7F8DCA0AA7F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81276"/>
            <a:ext cx="12192000" cy="5476724"/>
          </a:xfrm>
          <a:prstGeom prst="rect">
            <a:avLst/>
          </a:prstGeom>
        </p:spPr>
      </p:pic>
      <p:pic>
        <p:nvPicPr>
          <p:cNvPr id="12" name="图片 11">
            <a:extLst>
              <a:ext uri="{FF2B5EF4-FFF2-40B4-BE49-F238E27FC236}">
                <a16:creationId xmlns:a16="http://schemas.microsoft.com/office/drawing/2014/main" xmlns="" id="{EA1F199D-CDB0-4F51-8E36-83B5BB89A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2489" y="235529"/>
            <a:ext cx="1049652" cy="1049650"/>
          </a:xfrm>
          <a:prstGeom prst="rect">
            <a:avLst/>
          </a:prstGeom>
        </p:spPr>
      </p:pic>
    </p:spTree>
    <p:extLst>
      <p:ext uri="{BB962C8B-B14F-4D97-AF65-F5344CB8AC3E}">
        <p14:creationId xmlns:p14="http://schemas.microsoft.com/office/powerpoint/2010/main" val="109253878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1BCF23F-0E49-401C-B581-097C161E452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3182049"/>
            <a:ext cx="12192000" cy="3675951"/>
          </a:xfrm>
          <a:prstGeom prst="rect">
            <a:avLst/>
          </a:prstGeom>
        </p:spPr>
      </p:pic>
      <p:pic>
        <p:nvPicPr>
          <p:cNvPr id="13" name="图片 12">
            <a:extLst>
              <a:ext uri="{FF2B5EF4-FFF2-40B4-BE49-F238E27FC236}">
                <a16:creationId xmlns:a16="http://schemas.microsoft.com/office/drawing/2014/main" xmlns="" id="{0841EFEB-F747-4A86-8DCE-7308021C01A6}"/>
              </a:ext>
            </a:extLst>
          </p:cNvPr>
          <p:cNvPicPr>
            <a:picLocks noChangeAspect="1"/>
          </p:cNvPicPr>
          <p:nvPr userDrawn="1"/>
        </p:nvPicPr>
        <p:blipFill>
          <a:blip r:embed="rId4"/>
          <a:stretch>
            <a:fillRect/>
          </a:stretch>
        </p:blipFill>
        <p:spPr>
          <a:xfrm>
            <a:off x="8639582" y="1338007"/>
            <a:ext cx="2449240" cy="1168444"/>
          </a:xfrm>
          <a:prstGeom prst="rect">
            <a:avLst/>
          </a:prstGeom>
        </p:spPr>
      </p:pic>
      <p:pic>
        <p:nvPicPr>
          <p:cNvPr id="14" name="图片 13">
            <a:extLst>
              <a:ext uri="{FF2B5EF4-FFF2-40B4-BE49-F238E27FC236}">
                <a16:creationId xmlns:a16="http://schemas.microsoft.com/office/drawing/2014/main" xmlns="" id="{989CB9DD-5FDD-4D37-A96B-BFF382F557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694" y="-11094"/>
            <a:ext cx="5699878" cy="5699878"/>
          </a:xfrm>
          <a:prstGeom prst="rect">
            <a:avLst/>
          </a:prstGeom>
        </p:spPr>
      </p:pic>
      <p:sp>
        <p:nvSpPr>
          <p:cNvPr id="15" name="文本框 14">
            <a:extLst>
              <a:ext uri="{FF2B5EF4-FFF2-40B4-BE49-F238E27FC236}">
                <a16:creationId xmlns:a16="http://schemas.microsoft.com/office/drawing/2014/main" xmlns="" id="{0DD7F6FB-B6C0-45F5-B4CD-F9CC352A0E67}"/>
              </a:ext>
            </a:extLst>
          </p:cNvPr>
          <p:cNvSpPr txBox="1"/>
          <p:nvPr userDrawn="1"/>
        </p:nvSpPr>
        <p:spPr>
          <a:xfrm>
            <a:off x="6306990"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2</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6" name="文本框 15">
            <a:extLst>
              <a:ext uri="{FF2B5EF4-FFF2-40B4-BE49-F238E27FC236}">
                <a16:creationId xmlns:a16="http://schemas.microsoft.com/office/drawing/2014/main" xmlns="" id="{BAD11698-A662-4F4B-8F2A-5E278BAF0462}"/>
              </a:ext>
            </a:extLst>
          </p:cNvPr>
          <p:cNvSpPr txBox="1"/>
          <p:nvPr userDrawn="1"/>
        </p:nvSpPr>
        <p:spPr>
          <a:xfrm>
            <a:off x="6932831"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0</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7" name="文本框 16">
            <a:extLst>
              <a:ext uri="{FF2B5EF4-FFF2-40B4-BE49-F238E27FC236}">
                <a16:creationId xmlns:a16="http://schemas.microsoft.com/office/drawing/2014/main" xmlns="" id="{D6FFCCE9-2543-4AD4-834C-9BBA2C6696F6}"/>
              </a:ext>
            </a:extLst>
          </p:cNvPr>
          <p:cNvSpPr txBox="1"/>
          <p:nvPr userDrawn="1"/>
        </p:nvSpPr>
        <p:spPr>
          <a:xfrm>
            <a:off x="7558672"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1</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8" name="文本框 17">
            <a:extLst>
              <a:ext uri="{FF2B5EF4-FFF2-40B4-BE49-F238E27FC236}">
                <a16:creationId xmlns:a16="http://schemas.microsoft.com/office/drawing/2014/main" xmlns="" id="{4964B3D4-218E-4DCE-9CFB-2BB6058966C4}"/>
              </a:ext>
            </a:extLst>
          </p:cNvPr>
          <p:cNvSpPr txBox="1"/>
          <p:nvPr userDrawn="1"/>
        </p:nvSpPr>
        <p:spPr>
          <a:xfrm>
            <a:off x="8184514"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8</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pic>
        <p:nvPicPr>
          <p:cNvPr id="20" name="图片 19">
            <a:extLst>
              <a:ext uri="{FF2B5EF4-FFF2-40B4-BE49-F238E27FC236}">
                <a16:creationId xmlns:a16="http://schemas.microsoft.com/office/drawing/2014/main" xmlns="" id="{4481F603-FD1B-4E4F-9BDF-742761DBD941}"/>
              </a:ext>
            </a:extLst>
          </p:cNvPr>
          <p:cNvPicPr>
            <a:picLocks noChangeAspect="1"/>
          </p:cNvPicPr>
          <p:nvPr userDrawn="1"/>
        </p:nvPicPr>
        <p:blipFill>
          <a:blip r:embed="rId7"/>
          <a:stretch>
            <a:fillRect/>
          </a:stretch>
        </p:blipFill>
        <p:spPr>
          <a:xfrm>
            <a:off x="6306989" y="2352228"/>
            <a:ext cx="4665183" cy="1326593"/>
          </a:xfrm>
          <a:prstGeom prst="rect">
            <a:avLst/>
          </a:prstGeom>
        </p:spPr>
      </p:pic>
    </p:spTree>
    <p:extLst>
      <p:ext uri="{BB962C8B-B14F-4D97-AF65-F5344CB8AC3E}">
        <p14:creationId xmlns:p14="http://schemas.microsoft.com/office/powerpoint/2010/main" val="300188184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outVertical)">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pic>
        <p:nvPicPr>
          <p:cNvPr id="11" name="图片 10" descr="图片包含 山, 天空, 户外, 雪花&#10;&#10;已生成极高可信度的说明">
            <a:extLst>
              <a:ext uri="{FF2B5EF4-FFF2-40B4-BE49-F238E27FC236}">
                <a16:creationId xmlns:a16="http://schemas.microsoft.com/office/drawing/2014/main" xmlns="" id="{78C453C0-02DD-4A4E-917D-7F8DCA0AA7F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81276"/>
            <a:ext cx="12192000" cy="5476724"/>
          </a:xfrm>
          <a:prstGeom prst="rect">
            <a:avLst/>
          </a:prstGeom>
        </p:spPr>
      </p:pic>
      <p:pic>
        <p:nvPicPr>
          <p:cNvPr id="13" name="图片 12">
            <a:extLst>
              <a:ext uri="{FF2B5EF4-FFF2-40B4-BE49-F238E27FC236}">
                <a16:creationId xmlns:a16="http://schemas.microsoft.com/office/drawing/2014/main" xmlns="" id="{F989E652-16F9-4BAC-9727-10B9BE3D79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917" y="273086"/>
            <a:ext cx="1049652" cy="1049650"/>
          </a:xfrm>
          <a:prstGeom prst="rect">
            <a:avLst/>
          </a:prstGeom>
        </p:spPr>
      </p:pic>
    </p:spTree>
    <p:extLst>
      <p:ext uri="{BB962C8B-B14F-4D97-AF65-F5344CB8AC3E}">
        <p14:creationId xmlns:p14="http://schemas.microsoft.com/office/powerpoint/2010/main" val="93172030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1">
    <p:spTree>
      <p:nvGrpSpPr>
        <p:cNvPr id="1" name=""/>
        <p:cNvGrpSpPr/>
        <p:nvPr/>
      </p:nvGrpSpPr>
      <p:grpSpPr>
        <a:xfrm>
          <a:off x="0" y="0"/>
          <a:ext cx="0" cy="0"/>
          <a:chOff x="0" y="0"/>
          <a:chExt cx="0" cy="0"/>
        </a:xfrm>
      </p:grpSpPr>
      <p:pic>
        <p:nvPicPr>
          <p:cNvPr id="11" name="图片 10" descr="图片包含 山, 天空, 户外, 雪花&#10;&#10;已生成极高可信度的说明">
            <a:extLst>
              <a:ext uri="{FF2B5EF4-FFF2-40B4-BE49-F238E27FC236}">
                <a16:creationId xmlns:a16="http://schemas.microsoft.com/office/drawing/2014/main" xmlns="" id="{78C453C0-02DD-4A4E-917D-7F8DCA0AA7F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81276"/>
            <a:ext cx="12192000" cy="5476724"/>
          </a:xfrm>
          <a:prstGeom prst="rect">
            <a:avLst/>
          </a:prstGeom>
        </p:spPr>
      </p:pic>
      <p:pic>
        <p:nvPicPr>
          <p:cNvPr id="12" name="图片 11">
            <a:extLst>
              <a:ext uri="{FF2B5EF4-FFF2-40B4-BE49-F238E27FC236}">
                <a16:creationId xmlns:a16="http://schemas.microsoft.com/office/drawing/2014/main" xmlns="" id="{EA1F199D-CDB0-4F51-8E36-83B5BB89A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2489" y="235529"/>
            <a:ext cx="1049652" cy="1049650"/>
          </a:xfrm>
          <a:prstGeom prst="rect">
            <a:avLst/>
          </a:prstGeom>
        </p:spPr>
      </p:pic>
    </p:spTree>
    <p:extLst>
      <p:ext uri="{BB962C8B-B14F-4D97-AF65-F5344CB8AC3E}">
        <p14:creationId xmlns:p14="http://schemas.microsoft.com/office/powerpoint/2010/main" val="94437428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1BCF23F-0E49-401C-B581-097C161E452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3182049"/>
            <a:ext cx="12192000" cy="3675951"/>
          </a:xfrm>
          <a:prstGeom prst="rect">
            <a:avLst/>
          </a:prstGeom>
        </p:spPr>
      </p:pic>
      <p:pic>
        <p:nvPicPr>
          <p:cNvPr id="13" name="图片 12">
            <a:extLst>
              <a:ext uri="{FF2B5EF4-FFF2-40B4-BE49-F238E27FC236}">
                <a16:creationId xmlns:a16="http://schemas.microsoft.com/office/drawing/2014/main" xmlns="" id="{0841EFEB-F747-4A86-8DCE-7308021C01A6}"/>
              </a:ext>
            </a:extLst>
          </p:cNvPr>
          <p:cNvPicPr>
            <a:picLocks noChangeAspect="1"/>
          </p:cNvPicPr>
          <p:nvPr userDrawn="1"/>
        </p:nvPicPr>
        <p:blipFill>
          <a:blip r:embed="rId4"/>
          <a:stretch>
            <a:fillRect/>
          </a:stretch>
        </p:blipFill>
        <p:spPr>
          <a:xfrm>
            <a:off x="8639582" y="1338007"/>
            <a:ext cx="2449240" cy="1168444"/>
          </a:xfrm>
          <a:prstGeom prst="rect">
            <a:avLst/>
          </a:prstGeom>
        </p:spPr>
      </p:pic>
      <p:pic>
        <p:nvPicPr>
          <p:cNvPr id="14" name="图片 13">
            <a:extLst>
              <a:ext uri="{FF2B5EF4-FFF2-40B4-BE49-F238E27FC236}">
                <a16:creationId xmlns:a16="http://schemas.microsoft.com/office/drawing/2014/main" xmlns="" id="{989CB9DD-5FDD-4D37-A96B-BFF382F557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694" y="-11094"/>
            <a:ext cx="5699878" cy="5699878"/>
          </a:xfrm>
          <a:prstGeom prst="rect">
            <a:avLst/>
          </a:prstGeom>
        </p:spPr>
      </p:pic>
      <p:sp>
        <p:nvSpPr>
          <p:cNvPr id="15" name="文本框 14">
            <a:extLst>
              <a:ext uri="{FF2B5EF4-FFF2-40B4-BE49-F238E27FC236}">
                <a16:creationId xmlns:a16="http://schemas.microsoft.com/office/drawing/2014/main" xmlns="" id="{0DD7F6FB-B6C0-45F5-B4CD-F9CC352A0E67}"/>
              </a:ext>
            </a:extLst>
          </p:cNvPr>
          <p:cNvSpPr txBox="1"/>
          <p:nvPr userDrawn="1"/>
        </p:nvSpPr>
        <p:spPr>
          <a:xfrm>
            <a:off x="6306990"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2</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6" name="文本框 15">
            <a:extLst>
              <a:ext uri="{FF2B5EF4-FFF2-40B4-BE49-F238E27FC236}">
                <a16:creationId xmlns:a16="http://schemas.microsoft.com/office/drawing/2014/main" xmlns="" id="{BAD11698-A662-4F4B-8F2A-5E278BAF0462}"/>
              </a:ext>
            </a:extLst>
          </p:cNvPr>
          <p:cNvSpPr txBox="1"/>
          <p:nvPr userDrawn="1"/>
        </p:nvSpPr>
        <p:spPr>
          <a:xfrm>
            <a:off x="6932831"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0</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7" name="文本框 16">
            <a:extLst>
              <a:ext uri="{FF2B5EF4-FFF2-40B4-BE49-F238E27FC236}">
                <a16:creationId xmlns:a16="http://schemas.microsoft.com/office/drawing/2014/main" xmlns="" id="{D6FFCCE9-2543-4AD4-834C-9BBA2C6696F6}"/>
              </a:ext>
            </a:extLst>
          </p:cNvPr>
          <p:cNvSpPr txBox="1"/>
          <p:nvPr userDrawn="1"/>
        </p:nvSpPr>
        <p:spPr>
          <a:xfrm>
            <a:off x="7558672"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1</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8" name="文本框 17">
            <a:extLst>
              <a:ext uri="{FF2B5EF4-FFF2-40B4-BE49-F238E27FC236}">
                <a16:creationId xmlns:a16="http://schemas.microsoft.com/office/drawing/2014/main" xmlns="" id="{4964B3D4-218E-4DCE-9CFB-2BB6058966C4}"/>
              </a:ext>
            </a:extLst>
          </p:cNvPr>
          <p:cNvSpPr txBox="1"/>
          <p:nvPr userDrawn="1"/>
        </p:nvSpPr>
        <p:spPr>
          <a:xfrm>
            <a:off x="8184514"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8</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pic>
        <p:nvPicPr>
          <p:cNvPr id="20" name="图片 19">
            <a:extLst>
              <a:ext uri="{FF2B5EF4-FFF2-40B4-BE49-F238E27FC236}">
                <a16:creationId xmlns:a16="http://schemas.microsoft.com/office/drawing/2014/main" xmlns="" id="{4481F603-FD1B-4E4F-9BDF-742761DBD941}"/>
              </a:ext>
            </a:extLst>
          </p:cNvPr>
          <p:cNvPicPr>
            <a:picLocks noChangeAspect="1"/>
          </p:cNvPicPr>
          <p:nvPr userDrawn="1"/>
        </p:nvPicPr>
        <p:blipFill>
          <a:blip r:embed="rId7"/>
          <a:stretch>
            <a:fillRect/>
          </a:stretch>
        </p:blipFill>
        <p:spPr>
          <a:xfrm>
            <a:off x="6306989" y="2352228"/>
            <a:ext cx="4665183" cy="1326593"/>
          </a:xfrm>
          <a:prstGeom prst="rect">
            <a:avLst/>
          </a:prstGeom>
        </p:spPr>
      </p:pic>
    </p:spTree>
    <p:extLst>
      <p:ext uri="{BB962C8B-B14F-4D97-AF65-F5344CB8AC3E}">
        <p14:creationId xmlns:p14="http://schemas.microsoft.com/office/powerpoint/2010/main" val="308164612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outVertical)">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pic>
        <p:nvPicPr>
          <p:cNvPr id="11" name="图片 10" descr="图片包含 山, 天空, 户外, 雪花&#10;&#10;已生成极高可信度的说明">
            <a:extLst>
              <a:ext uri="{FF2B5EF4-FFF2-40B4-BE49-F238E27FC236}">
                <a16:creationId xmlns:a16="http://schemas.microsoft.com/office/drawing/2014/main" xmlns="" id="{78C453C0-02DD-4A4E-917D-7F8DCA0AA7F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81276"/>
            <a:ext cx="12192000" cy="5476724"/>
          </a:xfrm>
          <a:prstGeom prst="rect">
            <a:avLst/>
          </a:prstGeom>
        </p:spPr>
      </p:pic>
      <p:pic>
        <p:nvPicPr>
          <p:cNvPr id="13" name="图片 12">
            <a:extLst>
              <a:ext uri="{FF2B5EF4-FFF2-40B4-BE49-F238E27FC236}">
                <a16:creationId xmlns:a16="http://schemas.microsoft.com/office/drawing/2014/main" xmlns="" id="{F989E652-16F9-4BAC-9727-10B9BE3D79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917" y="273086"/>
            <a:ext cx="1049652" cy="1049650"/>
          </a:xfrm>
          <a:prstGeom prst="rect">
            <a:avLst/>
          </a:prstGeom>
        </p:spPr>
      </p:pic>
    </p:spTree>
    <p:extLst>
      <p:ext uri="{BB962C8B-B14F-4D97-AF65-F5344CB8AC3E}">
        <p14:creationId xmlns:p14="http://schemas.microsoft.com/office/powerpoint/2010/main" val="235240570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1">
    <p:spTree>
      <p:nvGrpSpPr>
        <p:cNvPr id="1" name=""/>
        <p:cNvGrpSpPr/>
        <p:nvPr/>
      </p:nvGrpSpPr>
      <p:grpSpPr>
        <a:xfrm>
          <a:off x="0" y="0"/>
          <a:ext cx="0" cy="0"/>
          <a:chOff x="0" y="0"/>
          <a:chExt cx="0" cy="0"/>
        </a:xfrm>
      </p:grpSpPr>
      <p:pic>
        <p:nvPicPr>
          <p:cNvPr id="11" name="图片 10" descr="图片包含 山, 天空, 户外, 雪花&#10;&#10;已生成极高可信度的说明">
            <a:extLst>
              <a:ext uri="{FF2B5EF4-FFF2-40B4-BE49-F238E27FC236}">
                <a16:creationId xmlns:a16="http://schemas.microsoft.com/office/drawing/2014/main" xmlns="" id="{78C453C0-02DD-4A4E-917D-7F8DCA0AA7F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381276"/>
            <a:ext cx="12192000" cy="5476724"/>
          </a:xfrm>
          <a:prstGeom prst="rect">
            <a:avLst/>
          </a:prstGeom>
        </p:spPr>
      </p:pic>
      <p:pic>
        <p:nvPicPr>
          <p:cNvPr id="12" name="图片 11">
            <a:extLst>
              <a:ext uri="{FF2B5EF4-FFF2-40B4-BE49-F238E27FC236}">
                <a16:creationId xmlns:a16="http://schemas.microsoft.com/office/drawing/2014/main" xmlns="" id="{EA1F199D-CDB0-4F51-8E36-83B5BB89A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2489" y="235529"/>
            <a:ext cx="1049652" cy="1049650"/>
          </a:xfrm>
          <a:prstGeom prst="rect">
            <a:avLst/>
          </a:prstGeom>
        </p:spPr>
      </p:pic>
    </p:spTree>
    <p:extLst>
      <p:ext uri="{BB962C8B-B14F-4D97-AF65-F5344CB8AC3E}">
        <p14:creationId xmlns:p14="http://schemas.microsoft.com/office/powerpoint/2010/main" val="347669784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1BCF23F-0E49-401C-B581-097C161E452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3182049"/>
            <a:ext cx="12192000" cy="3675951"/>
          </a:xfrm>
          <a:prstGeom prst="rect">
            <a:avLst/>
          </a:prstGeom>
        </p:spPr>
      </p:pic>
      <p:pic>
        <p:nvPicPr>
          <p:cNvPr id="13" name="图片 12">
            <a:extLst>
              <a:ext uri="{FF2B5EF4-FFF2-40B4-BE49-F238E27FC236}">
                <a16:creationId xmlns:a16="http://schemas.microsoft.com/office/drawing/2014/main" xmlns="" id="{0841EFEB-F747-4A86-8DCE-7308021C01A6}"/>
              </a:ext>
            </a:extLst>
          </p:cNvPr>
          <p:cNvPicPr>
            <a:picLocks noChangeAspect="1"/>
          </p:cNvPicPr>
          <p:nvPr userDrawn="1"/>
        </p:nvPicPr>
        <p:blipFill>
          <a:blip r:embed="rId4"/>
          <a:stretch>
            <a:fillRect/>
          </a:stretch>
        </p:blipFill>
        <p:spPr>
          <a:xfrm>
            <a:off x="8639582" y="1338007"/>
            <a:ext cx="2449240" cy="1168444"/>
          </a:xfrm>
          <a:prstGeom prst="rect">
            <a:avLst/>
          </a:prstGeom>
        </p:spPr>
      </p:pic>
      <p:pic>
        <p:nvPicPr>
          <p:cNvPr id="14" name="图片 13">
            <a:extLst>
              <a:ext uri="{FF2B5EF4-FFF2-40B4-BE49-F238E27FC236}">
                <a16:creationId xmlns:a16="http://schemas.microsoft.com/office/drawing/2014/main" xmlns="" id="{989CB9DD-5FDD-4D37-A96B-BFF382F557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694" y="-11094"/>
            <a:ext cx="5699878" cy="5699878"/>
          </a:xfrm>
          <a:prstGeom prst="rect">
            <a:avLst/>
          </a:prstGeom>
        </p:spPr>
      </p:pic>
      <p:sp>
        <p:nvSpPr>
          <p:cNvPr id="15" name="文本框 14">
            <a:extLst>
              <a:ext uri="{FF2B5EF4-FFF2-40B4-BE49-F238E27FC236}">
                <a16:creationId xmlns:a16="http://schemas.microsoft.com/office/drawing/2014/main" xmlns="" id="{0DD7F6FB-B6C0-45F5-B4CD-F9CC352A0E67}"/>
              </a:ext>
            </a:extLst>
          </p:cNvPr>
          <p:cNvSpPr txBox="1"/>
          <p:nvPr userDrawn="1"/>
        </p:nvSpPr>
        <p:spPr>
          <a:xfrm>
            <a:off x="6306990"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2</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6" name="文本框 15">
            <a:extLst>
              <a:ext uri="{FF2B5EF4-FFF2-40B4-BE49-F238E27FC236}">
                <a16:creationId xmlns:a16="http://schemas.microsoft.com/office/drawing/2014/main" xmlns="" id="{BAD11698-A662-4F4B-8F2A-5E278BAF0462}"/>
              </a:ext>
            </a:extLst>
          </p:cNvPr>
          <p:cNvSpPr txBox="1"/>
          <p:nvPr userDrawn="1"/>
        </p:nvSpPr>
        <p:spPr>
          <a:xfrm>
            <a:off x="6932831"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0</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7" name="文本框 16">
            <a:extLst>
              <a:ext uri="{FF2B5EF4-FFF2-40B4-BE49-F238E27FC236}">
                <a16:creationId xmlns:a16="http://schemas.microsoft.com/office/drawing/2014/main" xmlns="" id="{D6FFCCE9-2543-4AD4-834C-9BBA2C6696F6}"/>
              </a:ext>
            </a:extLst>
          </p:cNvPr>
          <p:cNvSpPr txBox="1"/>
          <p:nvPr userDrawn="1"/>
        </p:nvSpPr>
        <p:spPr>
          <a:xfrm>
            <a:off x="7558672"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1</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sp>
        <p:nvSpPr>
          <p:cNvPr id="18" name="文本框 17">
            <a:extLst>
              <a:ext uri="{FF2B5EF4-FFF2-40B4-BE49-F238E27FC236}">
                <a16:creationId xmlns:a16="http://schemas.microsoft.com/office/drawing/2014/main" xmlns="" id="{4964B3D4-218E-4DCE-9CFB-2BB6058966C4}"/>
              </a:ext>
            </a:extLst>
          </p:cNvPr>
          <p:cNvSpPr txBox="1"/>
          <p:nvPr userDrawn="1"/>
        </p:nvSpPr>
        <p:spPr>
          <a:xfrm>
            <a:off x="8184514" y="1338007"/>
            <a:ext cx="993695" cy="1246495"/>
          </a:xfrm>
          <a:prstGeom prst="rect">
            <a:avLst/>
          </a:prstGeom>
          <a:noFill/>
        </p:spPr>
        <p:txBody>
          <a:bodyPr wrap="square" rtlCol="0">
            <a:spAutoFit/>
          </a:bodyPr>
          <a:lstStyle/>
          <a:p>
            <a:pPr algn="ctr">
              <a:defRPr/>
            </a:pPr>
            <a:r>
              <a:rPr kumimoji="1" lang="en-US" altLang="zh-CN"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rPr>
              <a:t>8</a:t>
            </a:r>
            <a:endParaRPr kumimoji="1" lang="zh-CN" altLang="en-US" sz="7500" b="1" dirty="0">
              <a:blipFill dpi="0" rotWithShape="1">
                <a:blip r:embed="rId6"/>
                <a:srcRect/>
                <a:tile tx="0" ty="0" sx="100000" sy="100000" flip="none" algn="ctr"/>
              </a:blipFill>
              <a:latin typeface="段宁毛笔行书(修订版）" panose="03000509000000000000" pitchFamily="65" charset="-122"/>
              <a:ea typeface="段宁毛笔行书(修订版）" panose="03000509000000000000" pitchFamily="65" charset="-122"/>
            </a:endParaRPr>
          </a:p>
        </p:txBody>
      </p:sp>
      <p:pic>
        <p:nvPicPr>
          <p:cNvPr id="20" name="图片 19">
            <a:extLst>
              <a:ext uri="{FF2B5EF4-FFF2-40B4-BE49-F238E27FC236}">
                <a16:creationId xmlns:a16="http://schemas.microsoft.com/office/drawing/2014/main" xmlns="" id="{4481F603-FD1B-4E4F-9BDF-742761DBD941}"/>
              </a:ext>
            </a:extLst>
          </p:cNvPr>
          <p:cNvPicPr>
            <a:picLocks noChangeAspect="1"/>
          </p:cNvPicPr>
          <p:nvPr userDrawn="1"/>
        </p:nvPicPr>
        <p:blipFill>
          <a:blip r:embed="rId7"/>
          <a:stretch>
            <a:fillRect/>
          </a:stretch>
        </p:blipFill>
        <p:spPr>
          <a:xfrm>
            <a:off x="6306989" y="2352228"/>
            <a:ext cx="4665183" cy="1326593"/>
          </a:xfrm>
          <a:prstGeom prst="rect">
            <a:avLst/>
          </a:prstGeom>
        </p:spPr>
      </p:pic>
    </p:spTree>
    <p:extLst>
      <p:ext uri="{BB962C8B-B14F-4D97-AF65-F5344CB8AC3E}">
        <p14:creationId xmlns:p14="http://schemas.microsoft.com/office/powerpoint/2010/main" val="279730526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outVertical)">
                                      <p:cBhvr>
                                        <p:cTn id="21" dur="500"/>
                                        <p:tgtEl>
                                          <p:spTgt spid="17"/>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3725F6B0-949E-4902-BDF2-3A2DAEB2DC88}"/>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804434538"/>
      </p:ext>
    </p:extLst>
  </p:cSld>
  <p:clrMap bg1="lt1" tx1="dk1" bg2="lt2" tx2="dk2" accent1="accent1" accent2="accent2" accent3="accent3" accent4="accent4" accent5="accent5" accent6="accent6" hlink="hlink" folHlink="folHlink"/>
  <p:sldLayoutIdLst>
    <p:sldLayoutId id="2147483665" r:id="rId1"/>
    <p:sldLayoutId id="2147483667" r:id="rId2"/>
  </p:sldLayoutIdLst>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3725F6B0-949E-4902-BDF2-3A2DAEB2DC88}"/>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40356163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3725F6B0-949E-4902-BDF2-3A2DAEB2DC88}"/>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246729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3725F6B0-949E-4902-BDF2-3A2DAEB2DC88}"/>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5055506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0D65F28-D78F-49D4-AE42-7BF749AD5D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500"/>
          <a:stretch/>
        </p:blipFill>
        <p:spPr>
          <a:xfrm>
            <a:off x="7010400" y="0"/>
            <a:ext cx="5181600" cy="6094615"/>
          </a:xfrm>
          <a:prstGeom prst="rect">
            <a:avLst/>
          </a:prstGeom>
        </p:spPr>
      </p:pic>
      <p:pic>
        <p:nvPicPr>
          <p:cNvPr id="7" name="图片 6" descr="图片包含 天空, 户外, 树, 雪花&#10;&#10;已生成极高可信度的说明">
            <a:extLst>
              <a:ext uri="{FF2B5EF4-FFF2-40B4-BE49-F238E27FC236}">
                <a16:creationId xmlns:a16="http://schemas.microsoft.com/office/drawing/2014/main" xmlns="" id="{07214FF6-AF86-4D68-B478-0836BCE6249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0614" r="16448" b="5835"/>
          <a:stretch/>
        </p:blipFill>
        <p:spPr>
          <a:xfrm>
            <a:off x="0" y="1759581"/>
            <a:ext cx="12192000" cy="5098419"/>
          </a:xfrm>
          <a:prstGeom prst="rect">
            <a:avLst/>
          </a:prstGeom>
        </p:spPr>
      </p:pic>
      <p:pic>
        <p:nvPicPr>
          <p:cNvPr id="15" name="图片 14">
            <a:extLst>
              <a:ext uri="{FF2B5EF4-FFF2-40B4-BE49-F238E27FC236}">
                <a16:creationId xmlns:a16="http://schemas.microsoft.com/office/drawing/2014/main" xmlns="" id="{85CEF816-7FBB-4444-BD8F-16FC76F118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500" r="9964" b="61014"/>
          <a:stretch/>
        </p:blipFill>
        <p:spPr>
          <a:xfrm>
            <a:off x="8225265" y="381683"/>
            <a:ext cx="3966735" cy="2376032"/>
          </a:xfrm>
          <a:prstGeom prst="rect">
            <a:avLst/>
          </a:prstGeom>
        </p:spPr>
      </p:pic>
      <p:pic>
        <p:nvPicPr>
          <p:cNvPr id="18" name="图片 17">
            <a:extLst>
              <a:ext uri="{FF2B5EF4-FFF2-40B4-BE49-F238E27FC236}">
                <a16:creationId xmlns:a16="http://schemas.microsoft.com/office/drawing/2014/main" xmlns="" id="{75F24D97-644D-4B7D-B8F9-9CF6221A22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000"/>
          <a:stretch/>
        </p:blipFill>
        <p:spPr>
          <a:xfrm>
            <a:off x="7886227" y="590200"/>
            <a:ext cx="4305754" cy="4305754"/>
          </a:xfrm>
          <a:prstGeom prst="rect">
            <a:avLst/>
          </a:prstGeom>
        </p:spPr>
      </p:pic>
      <p:sp>
        <p:nvSpPr>
          <p:cNvPr id="9" name="文本框 8"/>
          <p:cNvSpPr txBox="1"/>
          <p:nvPr/>
        </p:nvSpPr>
        <p:spPr>
          <a:xfrm>
            <a:off x="407895" y="1333671"/>
            <a:ext cx="11376210" cy="2308324"/>
          </a:xfrm>
          <a:prstGeom prst="rect">
            <a:avLst/>
          </a:prstGeom>
          <a:noFill/>
        </p:spPr>
        <p:txBody>
          <a:bodyPr wrap="square" rtlCol="0">
            <a:spAutoFit/>
          </a:bodyPr>
          <a:lstStyle/>
          <a:p>
            <a:pPr algn="ctr"/>
            <a:r>
              <a:rPr kumimoji="1" lang="zh-CN" altLang="en-US" sz="7200" b="1" dirty="0">
                <a:gradFill>
                  <a:gsLst>
                    <a:gs pos="0">
                      <a:srgbClr val="EF0000"/>
                    </a:gs>
                    <a:gs pos="100000">
                      <a:srgbClr val="9E211B"/>
                    </a:gs>
                  </a:gsLst>
                  <a:lin ang="5400000" scaled="1"/>
                </a:gradFill>
                <a:latin typeface="Microsoft YaHei" charset="-122"/>
                <a:ea typeface="Microsoft YaHei" charset="-122"/>
                <a:cs typeface="Microsoft YaHei" charset="-122"/>
              </a:rPr>
              <a:t>新时代教师职业</a:t>
            </a:r>
            <a:r>
              <a:rPr kumimoji="1" lang="zh-CN" altLang="en-US" sz="7200" b="1" dirty="0" smtClean="0">
                <a:gradFill>
                  <a:gsLst>
                    <a:gs pos="0">
                      <a:srgbClr val="EF0000"/>
                    </a:gs>
                    <a:gs pos="100000">
                      <a:srgbClr val="9E211B"/>
                    </a:gs>
                  </a:gsLst>
                  <a:lin ang="5400000" scaled="1"/>
                </a:gradFill>
                <a:latin typeface="Microsoft YaHei" charset="-122"/>
                <a:ea typeface="Microsoft YaHei" charset="-122"/>
                <a:cs typeface="Microsoft YaHei" charset="-122"/>
              </a:rPr>
              <a:t>行为</a:t>
            </a:r>
            <a:endParaRPr kumimoji="1" lang="en-US" altLang="zh-CN" sz="7200" b="1" dirty="0" smtClean="0">
              <a:gradFill>
                <a:gsLst>
                  <a:gs pos="0">
                    <a:srgbClr val="EF0000"/>
                  </a:gs>
                  <a:gs pos="100000">
                    <a:srgbClr val="9E211B"/>
                  </a:gs>
                </a:gsLst>
                <a:lin ang="5400000" scaled="1"/>
              </a:gradFill>
              <a:latin typeface="Microsoft YaHei" charset="-122"/>
              <a:ea typeface="Microsoft YaHei" charset="-122"/>
              <a:cs typeface="Microsoft YaHei" charset="-122"/>
            </a:endParaRPr>
          </a:p>
          <a:p>
            <a:pPr algn="ctr"/>
            <a:r>
              <a:rPr kumimoji="1" lang="zh-CN" altLang="en-US" sz="7200" b="1" dirty="0" smtClean="0">
                <a:gradFill>
                  <a:gsLst>
                    <a:gs pos="0">
                      <a:srgbClr val="EF0000"/>
                    </a:gs>
                    <a:gs pos="100000">
                      <a:srgbClr val="9E211B"/>
                    </a:gs>
                  </a:gsLst>
                  <a:lin ang="5400000" scaled="1"/>
                </a:gradFill>
                <a:latin typeface="Microsoft YaHei" charset="-122"/>
                <a:ea typeface="Microsoft YaHei" charset="-122"/>
                <a:cs typeface="Microsoft YaHei" charset="-122"/>
              </a:rPr>
              <a:t>十</a:t>
            </a:r>
            <a:r>
              <a:rPr kumimoji="1" lang="zh-CN" altLang="en-US" sz="7200" b="1" dirty="0">
                <a:gradFill>
                  <a:gsLst>
                    <a:gs pos="0">
                      <a:srgbClr val="EF0000"/>
                    </a:gs>
                    <a:gs pos="100000">
                      <a:srgbClr val="9E211B"/>
                    </a:gs>
                  </a:gsLst>
                  <a:lin ang="5400000" scaled="1"/>
                </a:gradFill>
                <a:latin typeface="Microsoft YaHei" charset="-122"/>
                <a:ea typeface="Microsoft YaHei" charset="-122"/>
                <a:cs typeface="Microsoft YaHei" charset="-122"/>
              </a:rPr>
              <a:t>项准则</a:t>
            </a:r>
            <a:endParaRPr kumimoji="1" lang="en-US" altLang="zh-CN" sz="7200" b="1" dirty="0">
              <a:gradFill>
                <a:gsLst>
                  <a:gs pos="0">
                    <a:srgbClr val="EF0000"/>
                  </a:gs>
                  <a:gs pos="100000">
                    <a:srgbClr val="9E211B"/>
                  </a:gs>
                </a:gsLst>
                <a:lin ang="5400000" scaled="1"/>
              </a:gradFill>
              <a:latin typeface="Microsoft YaHei" charset="-122"/>
              <a:ea typeface="Microsoft YaHei" charset="-122"/>
              <a:cs typeface="Microsoft YaHei" charset="-122"/>
            </a:endParaRPr>
          </a:p>
        </p:txBody>
      </p:sp>
      <p:sp>
        <p:nvSpPr>
          <p:cNvPr id="14" name="文本框 13"/>
          <p:cNvSpPr txBox="1"/>
          <p:nvPr/>
        </p:nvSpPr>
        <p:spPr>
          <a:xfrm>
            <a:off x="1667932" y="3941515"/>
            <a:ext cx="8856133" cy="400110"/>
          </a:xfrm>
          <a:prstGeom prst="rect">
            <a:avLst/>
          </a:prstGeom>
          <a:noFill/>
        </p:spPr>
        <p:txBody>
          <a:bodyPr wrap="square" rtlCol="0">
            <a:spAutoFit/>
          </a:bodyPr>
          <a:lstStyle/>
          <a:p>
            <a:pPr algn="ctr"/>
            <a:r>
              <a:rPr kumimoji="1" lang="en-US" altLang="zh-CN" sz="2000" b="1" dirty="0" smtClean="0">
                <a:solidFill>
                  <a:srgbClr val="C00000"/>
                </a:solidFill>
                <a:latin typeface="Microsoft YaHei" charset="-122"/>
                <a:ea typeface="Microsoft YaHei" charset="-122"/>
                <a:cs typeface="Microsoft YaHei" charset="-122"/>
              </a:rPr>
              <a:t>—— </a:t>
            </a:r>
            <a:r>
              <a:rPr kumimoji="1" lang="zh-CN" altLang="en-US" sz="2000" b="1" dirty="0" smtClean="0">
                <a:solidFill>
                  <a:srgbClr val="C00000"/>
                </a:solidFill>
                <a:latin typeface="Microsoft YaHei" charset="-122"/>
                <a:ea typeface="Microsoft YaHei" charset="-122"/>
                <a:cs typeface="Microsoft YaHei" charset="-122"/>
              </a:rPr>
              <a:t>新时代高校教师 </a:t>
            </a:r>
            <a:r>
              <a:rPr kumimoji="1" lang="en-US" altLang="zh-CN" sz="2000" b="1" dirty="0" smtClean="0">
                <a:solidFill>
                  <a:srgbClr val="C00000"/>
                </a:solidFill>
                <a:latin typeface="Microsoft YaHei" charset="-122"/>
                <a:ea typeface="Microsoft YaHei" charset="-122"/>
                <a:cs typeface="Microsoft YaHei" charset="-122"/>
              </a:rPr>
              <a:t>——</a:t>
            </a:r>
            <a:endParaRPr kumimoji="1" lang="en-US" altLang="zh-CN" sz="2000" b="1" dirty="0">
              <a:solidFill>
                <a:srgbClr val="C00000"/>
              </a:solidFill>
              <a:latin typeface="Microsoft YaHei" charset="-122"/>
              <a:ea typeface="Microsoft YaHei" charset="-122"/>
              <a:cs typeface="Microsoft YaHei" charset="-122"/>
            </a:endParaRPr>
          </a:p>
        </p:txBody>
      </p:sp>
      <p:grpSp>
        <p:nvGrpSpPr>
          <p:cNvPr id="16" name="组 6"/>
          <p:cNvGrpSpPr/>
          <p:nvPr/>
        </p:nvGrpSpPr>
        <p:grpSpPr>
          <a:xfrm>
            <a:off x="2829345" y="5047267"/>
            <a:ext cx="6533306" cy="546556"/>
            <a:chOff x="2298908" y="4908651"/>
            <a:chExt cx="6533306" cy="546556"/>
          </a:xfrm>
        </p:grpSpPr>
        <p:sp>
          <p:nvSpPr>
            <p:cNvPr id="17" name="圆角矩形 16"/>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smtClean="0">
                  <a:solidFill>
                    <a:schemeClr val="bg1"/>
                  </a:solidFill>
                  <a:latin typeface="Microsoft YaHei" charset="-122"/>
                  <a:ea typeface="Microsoft YaHei" charset="-122"/>
                  <a:cs typeface="Microsoft YaHei" charset="-122"/>
                </a:rPr>
                <a:t>电气工程学院党委中心组主题学习</a:t>
              </a:r>
              <a:endParaRPr kumimoji="1" lang="en-US" altLang="zh-CN" sz="2000" b="1" dirty="0">
                <a:solidFill>
                  <a:schemeClr val="bg1"/>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38440795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天空, 户外, 树, 雪花&#10;&#10;已生成极高可信度的说明">
            <a:extLst>
              <a:ext uri="{FF2B5EF4-FFF2-40B4-BE49-F238E27FC236}">
                <a16:creationId xmlns:a16="http://schemas.microsoft.com/office/drawing/2014/main" xmlns="" id="{07214FF6-AF86-4D68-B478-0836BCE62493}"/>
              </a:ext>
            </a:extLst>
          </p:cNvPr>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0614" r="16448" b="5835"/>
          <a:stretch/>
        </p:blipFill>
        <p:spPr>
          <a:xfrm>
            <a:off x="0" y="1759581"/>
            <a:ext cx="12192000" cy="5098419"/>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grpSp>
        <p:nvGrpSpPr>
          <p:cNvPr id="4" name="组 2"/>
          <p:cNvGrpSpPr/>
          <p:nvPr/>
        </p:nvGrpSpPr>
        <p:grpSpPr>
          <a:xfrm>
            <a:off x="283914" y="723642"/>
            <a:ext cx="2592334" cy="1018072"/>
            <a:chOff x="2810932" y="4908651"/>
            <a:chExt cx="5520268" cy="546556"/>
          </a:xfrm>
        </p:grpSpPr>
        <p:sp>
          <p:nvSpPr>
            <p:cNvPr id="5" name="圆角矩形 4"/>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2810932" y="5041483"/>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潜心教书育人</a:t>
              </a:r>
              <a:endParaRPr kumimoji="1" lang="en-US" altLang="zh-CN" sz="2800" b="1" dirty="0">
                <a:solidFill>
                  <a:schemeClr val="bg1"/>
                </a:solidFill>
                <a:latin typeface="Microsoft YaHei" charset="-122"/>
                <a:ea typeface="Microsoft YaHei" charset="-122"/>
                <a:cs typeface="Microsoft YaHei" charset="-122"/>
              </a:endParaRPr>
            </a:p>
          </p:txBody>
        </p:sp>
      </p:grpSp>
      <p:grpSp>
        <p:nvGrpSpPr>
          <p:cNvPr id="7" name="组 5"/>
          <p:cNvGrpSpPr/>
          <p:nvPr/>
        </p:nvGrpSpPr>
        <p:grpSpPr>
          <a:xfrm>
            <a:off x="283914" y="1809447"/>
            <a:ext cx="2592334" cy="3572934"/>
            <a:chOff x="2810932" y="4908651"/>
            <a:chExt cx="5520268" cy="546556"/>
          </a:xfrm>
          <a:noFill/>
        </p:grpSpPr>
        <p:sp>
          <p:nvSpPr>
            <p:cNvPr id="8" name="圆角矩形 7"/>
            <p:cNvSpPr/>
            <p:nvPr/>
          </p:nvSpPr>
          <p:spPr>
            <a:xfrm>
              <a:off x="2810934" y="4908651"/>
              <a:ext cx="5520266" cy="546556"/>
            </a:xfrm>
            <a:prstGeom prst="roundRect">
              <a:avLst>
                <a:gd name="adj" fmla="val 6566"/>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9" name="文本框 8"/>
            <p:cNvSpPr txBox="1"/>
            <p:nvPr/>
          </p:nvSpPr>
          <p:spPr>
            <a:xfrm>
              <a:off x="2810932" y="4920629"/>
              <a:ext cx="5520268" cy="466101"/>
            </a:xfrm>
            <a:prstGeom prst="rect">
              <a:avLst/>
            </a:prstGeom>
            <a:grpFill/>
            <a:ln>
              <a:noFill/>
            </a:ln>
          </p:spPr>
          <p:txBody>
            <a:bodyPr wrap="square" rtlCol="0">
              <a:spAutoFit/>
            </a:bodyPr>
            <a:lstStyle/>
            <a:p>
              <a:pPr marL="285750" indent="-285750">
                <a:lnSpc>
                  <a:spcPct val="150000"/>
                </a:lnSpc>
                <a:buFont typeface="Wingdings" charset="2"/>
                <a:buChar char="n"/>
              </a:pPr>
              <a:r>
                <a:rPr kumimoji="1" lang="zh-CN" altLang="en-US" sz="1600" b="1" dirty="0" smtClean="0">
                  <a:solidFill>
                    <a:schemeClr val="bg2">
                      <a:lumMod val="25000"/>
                    </a:schemeClr>
                  </a:solidFill>
                  <a:latin typeface="Microsoft YaHei" charset="-122"/>
                  <a:ea typeface="Microsoft YaHei" charset="-122"/>
                  <a:cs typeface="Microsoft YaHei" charset="-122"/>
                </a:rPr>
                <a:t>落实</a:t>
              </a:r>
              <a:r>
                <a:rPr kumimoji="1" lang="zh-CN" altLang="en-US" sz="1600" b="1" dirty="0">
                  <a:solidFill>
                    <a:schemeClr val="bg2">
                      <a:lumMod val="25000"/>
                    </a:schemeClr>
                  </a:solidFill>
                  <a:latin typeface="Microsoft YaHei" charset="-122"/>
                  <a:ea typeface="Microsoft YaHei" charset="-122"/>
                  <a:cs typeface="Microsoft YaHei" charset="-122"/>
                </a:rPr>
                <a:t>立德树人</a:t>
              </a:r>
              <a:r>
                <a:rPr kumimoji="1" lang="zh-CN" altLang="en-US" sz="1600" b="1" dirty="0" smtClean="0">
                  <a:solidFill>
                    <a:schemeClr val="bg2">
                      <a:lumMod val="25000"/>
                    </a:schemeClr>
                  </a:solidFill>
                  <a:latin typeface="Microsoft YaHei" charset="-122"/>
                  <a:ea typeface="Microsoft YaHei" charset="-122"/>
                  <a:cs typeface="Microsoft YaHei" charset="-122"/>
                </a:rPr>
                <a:t>树人</a:t>
              </a:r>
              <a:r>
                <a:rPr kumimoji="1" lang="zh-CN" altLang="en-US" sz="1600" b="1" dirty="0">
                  <a:solidFill>
                    <a:schemeClr val="bg2">
                      <a:lumMod val="25000"/>
                    </a:schemeClr>
                  </a:solidFill>
                  <a:latin typeface="Microsoft YaHei" charset="-122"/>
                  <a:ea typeface="Microsoft YaHei" charset="-122"/>
                  <a:cs typeface="Microsoft YaHei" charset="-122"/>
                </a:rPr>
                <a:t>根本任务</a:t>
              </a:r>
              <a:r>
                <a:rPr kumimoji="1" lang="zh-CN" altLang="en-US" sz="1600" b="1" dirty="0" smtClean="0">
                  <a:solidFill>
                    <a:schemeClr val="bg2">
                      <a:lumMod val="25000"/>
                    </a:schemeClr>
                  </a:solidFill>
                  <a:latin typeface="Microsoft YaHei" charset="-122"/>
                  <a:ea typeface="Microsoft YaHei" charset="-122"/>
                  <a:cs typeface="Microsoft YaHei" charset="-122"/>
                </a:rPr>
                <a:t>。遵循教育</a:t>
              </a:r>
              <a:r>
                <a:rPr kumimoji="1" lang="zh-CN" altLang="en-US" sz="1600" b="1" dirty="0">
                  <a:solidFill>
                    <a:schemeClr val="bg2">
                      <a:lumMod val="25000"/>
                    </a:schemeClr>
                  </a:solidFill>
                  <a:latin typeface="Microsoft YaHei" charset="-122"/>
                  <a:ea typeface="Microsoft YaHei" charset="-122"/>
                  <a:cs typeface="Microsoft YaHei" charset="-122"/>
                </a:rPr>
                <a:t>规律和学生成长规律</a:t>
              </a:r>
              <a:r>
                <a:rPr kumimoji="1" lang="en-US" altLang="zh-CN" sz="1600" b="1" dirty="0">
                  <a:solidFill>
                    <a:schemeClr val="bg2">
                      <a:lumMod val="25000"/>
                    </a:schemeClr>
                  </a:solidFill>
                  <a:latin typeface="Microsoft YaHei" charset="-122"/>
                  <a:ea typeface="Microsoft YaHei" charset="-122"/>
                  <a:cs typeface="Microsoft YaHei" charset="-122"/>
                </a:rPr>
                <a:t>,</a:t>
              </a:r>
              <a:r>
                <a:rPr kumimoji="1" lang="zh-CN" altLang="en-US" sz="1600" b="1" dirty="0">
                  <a:solidFill>
                    <a:schemeClr val="bg2">
                      <a:lumMod val="25000"/>
                    </a:schemeClr>
                  </a:solidFill>
                  <a:latin typeface="Microsoft YaHei" charset="-122"/>
                  <a:ea typeface="Microsoft YaHei" charset="-122"/>
                  <a:cs typeface="Microsoft YaHei" charset="-122"/>
                </a:rPr>
                <a:t>因材施教</a:t>
              </a:r>
              <a:r>
                <a:rPr kumimoji="1" lang="en-US" altLang="zh-CN" sz="1600" b="1" dirty="0">
                  <a:solidFill>
                    <a:schemeClr val="bg2">
                      <a:lumMod val="25000"/>
                    </a:schemeClr>
                  </a:solidFill>
                  <a:latin typeface="Microsoft YaHei" charset="-122"/>
                  <a:ea typeface="Microsoft YaHei" charset="-122"/>
                  <a:cs typeface="Microsoft YaHei" charset="-122"/>
                </a:rPr>
                <a:t>,</a:t>
              </a:r>
              <a:r>
                <a:rPr kumimoji="1" lang="zh-CN" altLang="en-US" sz="1600" b="1" dirty="0">
                  <a:solidFill>
                    <a:schemeClr val="bg2">
                      <a:lumMod val="25000"/>
                    </a:schemeClr>
                  </a:solidFill>
                  <a:latin typeface="Microsoft YaHei" charset="-122"/>
                  <a:ea typeface="Microsoft YaHei" charset="-122"/>
                  <a:cs typeface="Microsoft YaHei" charset="-122"/>
                </a:rPr>
                <a:t>数学相长</a:t>
              </a:r>
              <a:r>
                <a:rPr kumimoji="1" lang="en-US" altLang="zh-CN" sz="1600" b="1" dirty="0">
                  <a:solidFill>
                    <a:schemeClr val="bg2">
                      <a:lumMod val="25000"/>
                    </a:schemeClr>
                  </a:solidFill>
                  <a:latin typeface="Microsoft YaHei" charset="-122"/>
                  <a:ea typeface="Microsoft YaHei" charset="-122"/>
                  <a:cs typeface="Microsoft YaHei" charset="-122"/>
                </a:rPr>
                <a:t>;</a:t>
              </a:r>
            </a:p>
            <a:p>
              <a:pPr marL="285750" indent="-285750">
                <a:lnSpc>
                  <a:spcPct val="150000"/>
                </a:lnSpc>
                <a:buFont typeface="Wingdings" charset="2"/>
                <a:buChar char="n"/>
              </a:pPr>
              <a:r>
                <a:rPr kumimoji="1" lang="zh-CN" altLang="en-US" sz="1600" b="1" dirty="0">
                  <a:solidFill>
                    <a:schemeClr val="bg2">
                      <a:lumMod val="25000"/>
                    </a:schemeClr>
                  </a:solidFill>
                  <a:latin typeface="Microsoft YaHei" charset="-122"/>
                  <a:ea typeface="Microsoft YaHei" charset="-122"/>
                  <a:cs typeface="Microsoft YaHei" charset="-122"/>
                </a:rPr>
                <a:t>不得违反</a:t>
              </a:r>
              <a:r>
                <a:rPr kumimoji="1" lang="zh-CN" altLang="en-US" sz="1600" b="1" dirty="0" smtClean="0">
                  <a:solidFill>
                    <a:schemeClr val="bg2">
                      <a:lumMod val="25000"/>
                    </a:schemeClr>
                  </a:solidFill>
                  <a:latin typeface="Microsoft YaHei" charset="-122"/>
                  <a:ea typeface="Microsoft YaHei" charset="-122"/>
                  <a:cs typeface="Microsoft YaHei" charset="-122"/>
                </a:rPr>
                <a:t>教学</a:t>
              </a:r>
              <a:r>
                <a:rPr kumimoji="1" lang="zh-CN" altLang="en-US" sz="1600" b="1" dirty="0">
                  <a:solidFill>
                    <a:schemeClr val="bg2">
                      <a:lumMod val="25000"/>
                    </a:schemeClr>
                  </a:solidFill>
                  <a:latin typeface="Microsoft YaHei" charset="-122"/>
                  <a:ea typeface="Microsoft YaHei" charset="-122"/>
                  <a:cs typeface="Microsoft YaHei" charset="-122"/>
                </a:rPr>
                <a:t>纪律</a:t>
              </a:r>
              <a:r>
                <a:rPr kumimoji="1" lang="en-US" altLang="zh-CN" sz="1600" b="1" dirty="0" smtClean="0">
                  <a:solidFill>
                    <a:schemeClr val="bg2">
                      <a:lumMod val="25000"/>
                    </a:schemeClr>
                  </a:solidFill>
                  <a:latin typeface="Microsoft YaHei" charset="-122"/>
                  <a:ea typeface="Microsoft YaHei" charset="-122"/>
                  <a:cs typeface="Microsoft YaHei" charset="-122"/>
                </a:rPr>
                <a:t>,</a:t>
              </a:r>
              <a:r>
                <a:rPr kumimoji="1" lang="zh-CN" altLang="en-US" sz="1600" b="1" dirty="0" smtClean="0">
                  <a:solidFill>
                    <a:schemeClr val="bg2">
                      <a:lumMod val="25000"/>
                    </a:schemeClr>
                  </a:solidFill>
                  <a:latin typeface="Microsoft YaHei" charset="-122"/>
                  <a:ea typeface="Microsoft YaHei" charset="-122"/>
                  <a:cs typeface="Microsoft YaHei" charset="-122"/>
                </a:rPr>
                <a:t>敷衍</a:t>
              </a:r>
              <a:r>
                <a:rPr kumimoji="1" lang="zh-CN" altLang="en-US" sz="1600" b="1" dirty="0">
                  <a:solidFill>
                    <a:schemeClr val="bg2">
                      <a:lumMod val="25000"/>
                    </a:schemeClr>
                  </a:solidFill>
                  <a:latin typeface="Microsoft YaHei" charset="-122"/>
                  <a:ea typeface="Microsoft YaHei" charset="-122"/>
                  <a:cs typeface="Microsoft YaHei" charset="-122"/>
                </a:rPr>
                <a:t>教学</a:t>
              </a:r>
              <a:r>
                <a:rPr kumimoji="1" lang="en-US" altLang="zh-CN" sz="1600" b="1" dirty="0" smtClean="0">
                  <a:solidFill>
                    <a:schemeClr val="bg2">
                      <a:lumMod val="25000"/>
                    </a:schemeClr>
                  </a:solidFill>
                  <a:latin typeface="Microsoft YaHei" charset="-122"/>
                  <a:ea typeface="Microsoft YaHei" charset="-122"/>
                  <a:cs typeface="Microsoft YaHei" charset="-122"/>
                </a:rPr>
                <a:t>,</a:t>
              </a:r>
              <a:r>
                <a:rPr kumimoji="1" lang="zh-CN" altLang="en-US" sz="1600" b="1" dirty="0" smtClean="0">
                  <a:solidFill>
                    <a:schemeClr val="bg2">
                      <a:lumMod val="25000"/>
                    </a:schemeClr>
                  </a:solidFill>
                  <a:latin typeface="Microsoft YaHei" charset="-122"/>
                  <a:ea typeface="Microsoft YaHei" charset="-122"/>
                  <a:cs typeface="Microsoft YaHei" charset="-122"/>
                </a:rPr>
                <a:t>或擅自从事</a:t>
              </a:r>
              <a:r>
                <a:rPr kumimoji="1" lang="zh-CN" altLang="en-US" sz="1600" b="1" dirty="0">
                  <a:solidFill>
                    <a:schemeClr val="bg2">
                      <a:lumMod val="25000"/>
                    </a:schemeClr>
                  </a:solidFill>
                  <a:latin typeface="Microsoft YaHei" charset="-122"/>
                  <a:ea typeface="Microsoft YaHei" charset="-122"/>
                  <a:cs typeface="Microsoft YaHei" charset="-122"/>
                </a:rPr>
                <a:t>影响教育</a:t>
              </a:r>
              <a:r>
                <a:rPr kumimoji="1" lang="zh-CN" altLang="en-US" sz="1600" b="1" dirty="0" smtClean="0">
                  <a:solidFill>
                    <a:schemeClr val="bg2">
                      <a:lumMod val="25000"/>
                    </a:schemeClr>
                  </a:solidFill>
                  <a:latin typeface="Microsoft YaHei" charset="-122"/>
                  <a:ea typeface="Microsoft YaHei" charset="-122"/>
                  <a:cs typeface="Microsoft YaHei" charset="-122"/>
                </a:rPr>
                <a:t>教学本职工作的兼职</a:t>
              </a:r>
              <a:r>
                <a:rPr kumimoji="1" lang="zh-CN" altLang="en-US" sz="1600" b="1" dirty="0">
                  <a:solidFill>
                    <a:schemeClr val="bg2">
                      <a:lumMod val="25000"/>
                    </a:schemeClr>
                  </a:solidFill>
                  <a:latin typeface="Microsoft YaHei" charset="-122"/>
                  <a:ea typeface="Microsoft YaHei" charset="-122"/>
                  <a:cs typeface="Microsoft YaHei" charset="-122"/>
                </a:rPr>
                <a:t>兼薪</a:t>
              </a:r>
              <a:r>
                <a:rPr kumimoji="1" lang="zh-CN" altLang="en-US" sz="1600" b="1" dirty="0" smtClean="0">
                  <a:solidFill>
                    <a:schemeClr val="bg2">
                      <a:lumMod val="25000"/>
                    </a:schemeClr>
                  </a:solidFill>
                  <a:latin typeface="Microsoft YaHei" charset="-122"/>
                  <a:ea typeface="Microsoft YaHei" charset="-122"/>
                  <a:cs typeface="Microsoft YaHei" charset="-122"/>
                </a:rPr>
                <a:t>行为</a:t>
              </a:r>
              <a:endParaRPr kumimoji="1" lang="zh-CN" altLang="en-US" sz="1600" b="1" dirty="0">
                <a:solidFill>
                  <a:schemeClr val="bg2">
                    <a:lumMod val="25000"/>
                  </a:schemeClr>
                </a:solidFill>
                <a:latin typeface="Microsoft YaHei" charset="-122"/>
                <a:ea typeface="Microsoft YaHei" charset="-122"/>
                <a:cs typeface="Microsoft YaHei" charset="-122"/>
              </a:endParaRPr>
            </a:p>
          </p:txBody>
        </p:sp>
      </p:grpSp>
      <p:grpSp>
        <p:nvGrpSpPr>
          <p:cNvPr id="10" name="组 8"/>
          <p:cNvGrpSpPr/>
          <p:nvPr/>
        </p:nvGrpSpPr>
        <p:grpSpPr>
          <a:xfrm>
            <a:off x="3276276" y="723642"/>
            <a:ext cx="2592334" cy="1018072"/>
            <a:chOff x="2810932" y="4908651"/>
            <a:chExt cx="5520268" cy="546556"/>
          </a:xfrm>
        </p:grpSpPr>
        <p:sp>
          <p:nvSpPr>
            <p:cNvPr id="11" name="圆角矩形 10"/>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2810932" y="5041483"/>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关心爱护学生</a:t>
              </a:r>
              <a:endParaRPr kumimoji="1" lang="en-US" altLang="zh-CN" sz="2800" b="1" dirty="0">
                <a:solidFill>
                  <a:schemeClr val="bg1"/>
                </a:solidFill>
                <a:latin typeface="Microsoft YaHei" charset="-122"/>
                <a:ea typeface="Microsoft YaHei" charset="-122"/>
                <a:cs typeface="Microsoft YaHei" charset="-122"/>
              </a:endParaRPr>
            </a:p>
          </p:txBody>
        </p:sp>
      </p:grpSp>
      <p:grpSp>
        <p:nvGrpSpPr>
          <p:cNvPr id="13" name="组 11"/>
          <p:cNvGrpSpPr/>
          <p:nvPr/>
        </p:nvGrpSpPr>
        <p:grpSpPr>
          <a:xfrm>
            <a:off x="3276276" y="1809447"/>
            <a:ext cx="2592334" cy="3572934"/>
            <a:chOff x="2810932" y="4908651"/>
            <a:chExt cx="5520268" cy="546556"/>
          </a:xfrm>
          <a:noFill/>
        </p:grpSpPr>
        <p:sp>
          <p:nvSpPr>
            <p:cNvPr id="14" name="圆角矩形 13"/>
            <p:cNvSpPr/>
            <p:nvPr/>
          </p:nvSpPr>
          <p:spPr>
            <a:xfrm>
              <a:off x="2810934" y="4908651"/>
              <a:ext cx="5520266" cy="546556"/>
            </a:xfrm>
            <a:prstGeom prst="roundRect">
              <a:avLst>
                <a:gd name="adj" fmla="val 6566"/>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15" name="文本框 14"/>
            <p:cNvSpPr txBox="1"/>
            <p:nvPr/>
          </p:nvSpPr>
          <p:spPr>
            <a:xfrm>
              <a:off x="2810932" y="4920629"/>
              <a:ext cx="5520268" cy="353107"/>
            </a:xfrm>
            <a:prstGeom prst="rect">
              <a:avLst/>
            </a:prstGeom>
            <a:grpFill/>
            <a:ln>
              <a:noFill/>
            </a:ln>
          </p:spPr>
          <p:txBody>
            <a:bodyPr wrap="square" rtlCol="0">
              <a:spAutoFit/>
            </a:bodyPr>
            <a:lstStyle>
              <a:defPPr>
                <a:defRPr lang="zh-CN"/>
              </a:defPPr>
              <a:lvl1pPr marL="285750" indent="-285750">
                <a:lnSpc>
                  <a:spcPct val="150000"/>
                </a:lnSpc>
                <a:buFont typeface="Wingdings" charset="2"/>
                <a:buChar char="n"/>
                <a:defRPr kumimoji="1" sz="1600" b="1">
                  <a:solidFill>
                    <a:schemeClr val="bg2">
                      <a:lumMod val="25000"/>
                    </a:schemeClr>
                  </a:solidFill>
                  <a:latin typeface="Microsoft YaHei" charset="-122"/>
                  <a:ea typeface="Microsoft YaHei" charset="-122"/>
                  <a:cs typeface="Microsoft YaHei" charset="-122"/>
                </a:defRPr>
              </a:lvl1pPr>
            </a:lstStyle>
            <a:p>
              <a:r>
                <a:rPr lang="zh-CN" altLang="en-US" dirty="0"/>
                <a:t>严慈相济</a:t>
              </a:r>
              <a:r>
                <a:rPr lang="zh-CN" altLang="en-US" dirty="0" smtClean="0"/>
                <a:t>，诲人不倦，</a:t>
              </a:r>
              <a:r>
                <a:rPr lang="zh-CN" altLang="en-US" dirty="0"/>
                <a:t>真心关爱学生</a:t>
              </a:r>
              <a:r>
                <a:rPr lang="en-US" altLang="zh-CN" dirty="0"/>
                <a:t>,</a:t>
              </a:r>
              <a:r>
                <a:rPr lang="zh-CN" altLang="en-US" dirty="0"/>
                <a:t>严格要求学生</a:t>
              </a:r>
              <a:r>
                <a:rPr lang="en-US" altLang="zh-CN" dirty="0" smtClean="0"/>
                <a:t>,</a:t>
              </a:r>
              <a:r>
                <a:rPr lang="zh-CN" altLang="en-US" dirty="0"/>
                <a:t>做</a:t>
              </a:r>
              <a:r>
                <a:rPr lang="zh-CN" altLang="en-US" dirty="0" smtClean="0"/>
                <a:t>学生</a:t>
              </a:r>
              <a:r>
                <a:rPr lang="zh-CN" altLang="en-US" dirty="0"/>
                <a:t>良师益友</a:t>
              </a:r>
              <a:r>
                <a:rPr lang="en-US" altLang="zh-CN" dirty="0" smtClean="0"/>
                <a:t>;</a:t>
              </a:r>
              <a:endParaRPr lang="en-US" altLang="zh-CN" dirty="0"/>
            </a:p>
            <a:p>
              <a:r>
                <a:rPr lang="zh-CN" altLang="en-US" dirty="0"/>
                <a:t>不得要求学生从事与教学、科研、社会服务无关的事宜。</a:t>
              </a:r>
              <a:endParaRPr lang="zh-CN" altLang="en-US" dirty="0"/>
            </a:p>
          </p:txBody>
        </p:sp>
      </p:grpSp>
      <p:grpSp>
        <p:nvGrpSpPr>
          <p:cNvPr id="16" name="组 14"/>
          <p:cNvGrpSpPr/>
          <p:nvPr/>
        </p:nvGrpSpPr>
        <p:grpSpPr>
          <a:xfrm>
            <a:off x="6268638" y="723642"/>
            <a:ext cx="2592334" cy="1018072"/>
            <a:chOff x="2810932" y="4908651"/>
            <a:chExt cx="5520268" cy="546556"/>
          </a:xfrm>
        </p:grpSpPr>
        <p:sp>
          <p:nvSpPr>
            <p:cNvPr id="17" name="圆角矩形 16"/>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p:cNvSpPr txBox="1"/>
            <p:nvPr/>
          </p:nvSpPr>
          <p:spPr>
            <a:xfrm>
              <a:off x="2810932" y="5041483"/>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坚持言行雅正</a:t>
              </a:r>
              <a:endParaRPr kumimoji="1" lang="en-US" altLang="zh-CN" sz="2800" b="1" dirty="0">
                <a:solidFill>
                  <a:schemeClr val="bg1"/>
                </a:solidFill>
                <a:latin typeface="Microsoft YaHei" charset="-122"/>
                <a:ea typeface="Microsoft YaHei" charset="-122"/>
                <a:cs typeface="Microsoft YaHei" charset="-122"/>
              </a:endParaRPr>
            </a:p>
          </p:txBody>
        </p:sp>
      </p:grpSp>
      <p:grpSp>
        <p:nvGrpSpPr>
          <p:cNvPr id="19" name="组 17"/>
          <p:cNvGrpSpPr/>
          <p:nvPr/>
        </p:nvGrpSpPr>
        <p:grpSpPr>
          <a:xfrm>
            <a:off x="6268638" y="1809447"/>
            <a:ext cx="2592334" cy="3572934"/>
            <a:chOff x="2810932" y="4908651"/>
            <a:chExt cx="5520268" cy="546556"/>
          </a:xfrm>
          <a:noFill/>
        </p:grpSpPr>
        <p:sp>
          <p:nvSpPr>
            <p:cNvPr id="20" name="圆角矩形 19"/>
            <p:cNvSpPr/>
            <p:nvPr/>
          </p:nvSpPr>
          <p:spPr>
            <a:xfrm>
              <a:off x="2810934" y="4908651"/>
              <a:ext cx="5520266" cy="546556"/>
            </a:xfrm>
            <a:prstGeom prst="roundRect">
              <a:avLst>
                <a:gd name="adj" fmla="val 6566"/>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21" name="文本框 20"/>
            <p:cNvSpPr txBox="1"/>
            <p:nvPr/>
          </p:nvSpPr>
          <p:spPr>
            <a:xfrm>
              <a:off x="2810932" y="4920629"/>
              <a:ext cx="5520268" cy="353107"/>
            </a:xfrm>
            <a:prstGeom prst="rect">
              <a:avLst/>
            </a:prstGeom>
            <a:grpFill/>
            <a:ln>
              <a:noFill/>
            </a:ln>
          </p:spPr>
          <p:txBody>
            <a:bodyPr wrap="square" rtlCol="0">
              <a:spAutoFit/>
            </a:bodyPr>
            <a:lstStyle>
              <a:defPPr>
                <a:defRPr lang="zh-CN"/>
              </a:defPPr>
              <a:lvl1pPr marL="285750" indent="-285750">
                <a:lnSpc>
                  <a:spcPct val="150000"/>
                </a:lnSpc>
                <a:buFont typeface="Wingdings" charset="2"/>
                <a:buChar char="n"/>
                <a:defRPr kumimoji="1" sz="1600" b="1">
                  <a:solidFill>
                    <a:schemeClr val="bg2">
                      <a:lumMod val="25000"/>
                    </a:schemeClr>
                  </a:solidFill>
                  <a:latin typeface="Microsoft YaHei" charset="-122"/>
                  <a:ea typeface="Microsoft YaHei" charset="-122"/>
                  <a:cs typeface="Microsoft YaHei" charset="-122"/>
                </a:defRPr>
              </a:lvl1pPr>
            </a:lstStyle>
            <a:p>
              <a:r>
                <a:rPr lang="zh-CN" altLang="en-US" dirty="0"/>
                <a:t>为人师表</a:t>
              </a:r>
              <a:r>
                <a:rPr lang="en-US" altLang="zh-CN" dirty="0"/>
                <a:t>,</a:t>
              </a:r>
              <a:r>
                <a:rPr lang="zh-CN" altLang="en-US" dirty="0"/>
                <a:t>以身作则</a:t>
              </a:r>
              <a:r>
                <a:rPr lang="en-US" altLang="zh-CN" dirty="0"/>
                <a:t>,</a:t>
              </a:r>
              <a:r>
                <a:rPr lang="zh-CN" altLang="en-US" dirty="0"/>
                <a:t>举止文明</a:t>
              </a:r>
              <a:r>
                <a:rPr lang="en-US" altLang="zh-CN" dirty="0"/>
                <a:t>,</a:t>
              </a:r>
              <a:r>
                <a:rPr lang="zh-CN" altLang="en-US" dirty="0"/>
                <a:t>作风正派</a:t>
              </a:r>
              <a:r>
                <a:rPr lang="en-US" altLang="zh-CN" dirty="0"/>
                <a:t>,</a:t>
              </a:r>
              <a:r>
                <a:rPr lang="zh-CN" altLang="en-US" dirty="0"/>
                <a:t>自重自爱</a:t>
              </a:r>
              <a:r>
                <a:rPr lang="en-US" altLang="zh-CN" dirty="0"/>
                <a:t>;</a:t>
              </a:r>
            </a:p>
            <a:p>
              <a:r>
                <a:rPr lang="zh-CN" altLang="en-US" dirty="0"/>
                <a:t>不得与学生发生任何不正当关系</a:t>
              </a:r>
              <a:r>
                <a:rPr lang="en-US" altLang="zh-CN" dirty="0"/>
                <a:t>,</a:t>
              </a:r>
              <a:r>
                <a:rPr lang="zh-CN" altLang="en-US" dirty="0"/>
                <a:t>严禁任何形式的猥亵、性骚扰行为</a:t>
              </a:r>
            </a:p>
          </p:txBody>
        </p:sp>
      </p:grpSp>
      <p:grpSp>
        <p:nvGrpSpPr>
          <p:cNvPr id="22" name="组 20"/>
          <p:cNvGrpSpPr/>
          <p:nvPr/>
        </p:nvGrpSpPr>
        <p:grpSpPr>
          <a:xfrm>
            <a:off x="9261000" y="723642"/>
            <a:ext cx="2592334" cy="1018072"/>
            <a:chOff x="2810932" y="4908651"/>
            <a:chExt cx="5520268" cy="546556"/>
          </a:xfrm>
        </p:grpSpPr>
        <p:sp>
          <p:nvSpPr>
            <p:cNvPr id="23" name="圆角矩形 22"/>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p:cNvSpPr txBox="1"/>
            <p:nvPr/>
          </p:nvSpPr>
          <p:spPr>
            <a:xfrm>
              <a:off x="2810932" y="5041483"/>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遵守学术规范</a:t>
              </a:r>
              <a:endParaRPr kumimoji="1" lang="en-US" altLang="zh-CN" sz="2800" b="1" dirty="0">
                <a:solidFill>
                  <a:schemeClr val="bg1"/>
                </a:solidFill>
                <a:latin typeface="Microsoft YaHei" charset="-122"/>
                <a:ea typeface="Microsoft YaHei" charset="-122"/>
                <a:cs typeface="Microsoft YaHei" charset="-122"/>
              </a:endParaRPr>
            </a:p>
          </p:txBody>
        </p:sp>
      </p:grpSp>
      <p:grpSp>
        <p:nvGrpSpPr>
          <p:cNvPr id="25" name="组 23"/>
          <p:cNvGrpSpPr/>
          <p:nvPr/>
        </p:nvGrpSpPr>
        <p:grpSpPr>
          <a:xfrm>
            <a:off x="9261000" y="1809447"/>
            <a:ext cx="2592334" cy="3572934"/>
            <a:chOff x="2810932" y="4908651"/>
            <a:chExt cx="5520268" cy="546556"/>
          </a:xfrm>
          <a:noFill/>
        </p:grpSpPr>
        <p:sp>
          <p:nvSpPr>
            <p:cNvPr id="26" name="圆角矩形 25"/>
            <p:cNvSpPr/>
            <p:nvPr/>
          </p:nvSpPr>
          <p:spPr>
            <a:xfrm>
              <a:off x="2810934" y="4908651"/>
              <a:ext cx="5520266" cy="546556"/>
            </a:xfrm>
            <a:prstGeom prst="roundRect">
              <a:avLst>
                <a:gd name="adj" fmla="val 6566"/>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27" name="文本框 26"/>
            <p:cNvSpPr txBox="1"/>
            <p:nvPr/>
          </p:nvSpPr>
          <p:spPr>
            <a:xfrm>
              <a:off x="2810932" y="4920629"/>
              <a:ext cx="5520268" cy="466101"/>
            </a:xfrm>
            <a:prstGeom prst="rect">
              <a:avLst/>
            </a:prstGeom>
            <a:grpFill/>
            <a:ln>
              <a:noFill/>
            </a:ln>
          </p:spPr>
          <p:txBody>
            <a:bodyPr wrap="square" rtlCol="0">
              <a:spAutoFit/>
            </a:bodyPr>
            <a:lstStyle>
              <a:defPPr>
                <a:defRPr lang="zh-CN"/>
              </a:defPPr>
              <a:lvl1pPr marL="285750" indent="-285750">
                <a:lnSpc>
                  <a:spcPct val="150000"/>
                </a:lnSpc>
                <a:buFont typeface="Wingdings" charset="2"/>
                <a:buChar char="n"/>
                <a:defRPr kumimoji="1" sz="1600" b="1">
                  <a:solidFill>
                    <a:schemeClr val="bg2">
                      <a:lumMod val="25000"/>
                    </a:schemeClr>
                  </a:solidFill>
                  <a:latin typeface="Microsoft YaHei" charset="-122"/>
                  <a:ea typeface="Microsoft YaHei" charset="-122"/>
                  <a:cs typeface="Microsoft YaHei" charset="-122"/>
                </a:defRPr>
              </a:lvl1pPr>
            </a:lstStyle>
            <a:p>
              <a:r>
                <a:rPr lang="zh-CN" altLang="en-US" dirty="0"/>
                <a:t>严谨治学，力戒浮躁，潜心何道，勇于探索，堅守学木良知，反対学ボ不端</a:t>
              </a:r>
              <a:r>
                <a:rPr lang="en-US" altLang="zh-CN" dirty="0"/>
                <a:t>;</a:t>
              </a:r>
            </a:p>
            <a:p>
              <a:r>
                <a:rPr lang="zh-CN" altLang="en-US" dirty="0"/>
                <a:t>不得抄装剽窃、簒改侵呑他人</a:t>
              </a:r>
              <a:r>
                <a:rPr lang="zh-CN" altLang="en-US" dirty="0" smtClean="0"/>
                <a:t>学学术成果</a:t>
              </a:r>
              <a:r>
                <a:rPr lang="zh-CN" altLang="en-US" dirty="0"/>
                <a:t>，或溢</a:t>
              </a:r>
              <a:r>
                <a:rPr lang="zh-CN" altLang="en-US" dirty="0" smtClean="0"/>
                <a:t>用</a:t>
              </a:r>
              <a:r>
                <a:rPr lang="zh-CN" altLang="en-US" dirty="0"/>
                <a:t>学术资源</a:t>
              </a:r>
              <a:r>
                <a:rPr lang="zh-CN" altLang="en-US" dirty="0" smtClean="0"/>
                <a:t>和学术影响。</a:t>
              </a:r>
              <a:endParaRPr lang="zh-CN" altLang="en-US" dirty="0"/>
            </a:p>
          </p:txBody>
        </p:sp>
      </p:grpSp>
    </p:spTree>
    <p:extLst>
      <p:ext uri="{BB962C8B-B14F-4D97-AF65-F5344CB8AC3E}">
        <p14:creationId xmlns:p14="http://schemas.microsoft.com/office/powerpoint/2010/main" val="397446678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图片包含 天空, 户外, 树, 雪花&#10;&#10;已生成极高可信度的说明">
            <a:extLst>
              <a:ext uri="{FF2B5EF4-FFF2-40B4-BE49-F238E27FC236}">
                <a16:creationId xmlns:a16="http://schemas.microsoft.com/office/drawing/2014/main" xmlns="" id="{07214FF6-AF86-4D68-B478-0836BCE62493}"/>
              </a:ext>
            </a:extLst>
          </p:cNvPr>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0614" r="16448" b="5835"/>
          <a:stretch/>
        </p:blipFill>
        <p:spPr>
          <a:xfrm>
            <a:off x="0" y="1759581"/>
            <a:ext cx="12192000" cy="5098419"/>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grpSp>
        <p:nvGrpSpPr>
          <p:cNvPr id="4" name="组 2"/>
          <p:cNvGrpSpPr/>
          <p:nvPr/>
        </p:nvGrpSpPr>
        <p:grpSpPr>
          <a:xfrm>
            <a:off x="312942" y="723642"/>
            <a:ext cx="2904462" cy="1018072"/>
            <a:chOff x="2810932" y="4908651"/>
            <a:chExt cx="5520268" cy="546556"/>
          </a:xfrm>
        </p:grpSpPr>
        <p:sp>
          <p:nvSpPr>
            <p:cNvPr id="5" name="圆角矩形 4"/>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2810932" y="5041483"/>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秉持公平诚信</a:t>
              </a:r>
              <a:endParaRPr kumimoji="1" lang="en-US" altLang="zh-CN" sz="2800" b="1" dirty="0">
                <a:solidFill>
                  <a:schemeClr val="bg1"/>
                </a:solidFill>
                <a:latin typeface="Microsoft YaHei" charset="-122"/>
                <a:ea typeface="Microsoft YaHei" charset="-122"/>
                <a:cs typeface="Microsoft YaHei" charset="-122"/>
              </a:endParaRPr>
            </a:p>
          </p:txBody>
        </p:sp>
      </p:grpSp>
      <p:grpSp>
        <p:nvGrpSpPr>
          <p:cNvPr id="7" name="组 6"/>
          <p:cNvGrpSpPr/>
          <p:nvPr/>
        </p:nvGrpSpPr>
        <p:grpSpPr>
          <a:xfrm>
            <a:off x="3394808" y="476217"/>
            <a:ext cx="8112602" cy="1424883"/>
            <a:chOff x="2810932" y="4908651"/>
            <a:chExt cx="5520268" cy="546556"/>
          </a:xfrm>
          <a:noFill/>
        </p:grpSpPr>
        <p:sp>
          <p:nvSpPr>
            <p:cNvPr id="8" name="圆角矩形 7"/>
            <p:cNvSpPr/>
            <p:nvPr/>
          </p:nvSpPr>
          <p:spPr>
            <a:xfrm>
              <a:off x="2810934" y="4908651"/>
              <a:ext cx="5520266" cy="546556"/>
            </a:xfrm>
            <a:prstGeom prst="roundRect">
              <a:avLst>
                <a:gd name="adj" fmla="val 6566"/>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9" name="文本框 8"/>
            <p:cNvSpPr txBox="1"/>
            <p:nvPr/>
          </p:nvSpPr>
          <p:spPr>
            <a:xfrm>
              <a:off x="2810932" y="4920629"/>
              <a:ext cx="5520268" cy="513547"/>
            </a:xfrm>
            <a:prstGeom prst="rect">
              <a:avLst/>
            </a:prstGeom>
            <a:grpFill/>
            <a:ln>
              <a:noFill/>
            </a:ln>
          </p:spPr>
          <p:txBody>
            <a:bodyPr wrap="square" rtlCol="0">
              <a:spAutoFit/>
            </a:bodyPr>
            <a:lstStyle/>
            <a:p>
              <a:pPr marL="285750" indent="-285750">
                <a:lnSpc>
                  <a:spcPct val="150000"/>
                </a:lnSpc>
                <a:buFont typeface="Wingdings" charset="2"/>
                <a:buChar char="n"/>
              </a:pPr>
              <a:r>
                <a:rPr kumimoji="1" lang="zh-CN" altLang="en-US" b="1" dirty="0">
                  <a:solidFill>
                    <a:schemeClr val="bg2">
                      <a:lumMod val="25000"/>
                    </a:schemeClr>
                  </a:solidFill>
                  <a:latin typeface="Microsoft YaHei" charset="-122"/>
                  <a:ea typeface="Microsoft YaHei" charset="-122"/>
                  <a:cs typeface="Microsoft YaHei" charset="-122"/>
                </a:rPr>
                <a:t>坚持原则</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处事公道</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光明磊落</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为人正直</a:t>
              </a:r>
              <a:r>
                <a:rPr kumimoji="1" lang="en-US" altLang="zh-CN" b="1" dirty="0">
                  <a:solidFill>
                    <a:schemeClr val="bg2">
                      <a:lumMod val="25000"/>
                    </a:schemeClr>
                  </a:solidFill>
                  <a:latin typeface="Microsoft YaHei" charset="-122"/>
                  <a:ea typeface="Microsoft YaHei" charset="-122"/>
                  <a:cs typeface="Microsoft YaHei" charset="-122"/>
                </a:rPr>
                <a:t>;</a:t>
              </a:r>
            </a:p>
            <a:p>
              <a:pPr marL="285750" indent="-285750">
                <a:lnSpc>
                  <a:spcPct val="150000"/>
                </a:lnSpc>
                <a:buFont typeface="Wingdings" charset="2"/>
                <a:buChar char="n"/>
              </a:pPr>
              <a:r>
                <a:rPr kumimoji="1" lang="zh-CN" altLang="en-US" b="1" dirty="0">
                  <a:solidFill>
                    <a:schemeClr val="bg2">
                      <a:lumMod val="25000"/>
                    </a:schemeClr>
                  </a:solidFill>
                  <a:latin typeface="Microsoft YaHei" charset="-122"/>
                  <a:ea typeface="Microsoft YaHei" charset="-122"/>
                  <a:cs typeface="Microsoft YaHei" charset="-122"/>
                </a:rPr>
                <a:t>不得在招生、考试、推优</a:t>
              </a:r>
              <a:r>
                <a:rPr kumimoji="1" lang="zh-CN" altLang="en-US" b="1" dirty="0" smtClean="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保</a:t>
              </a:r>
              <a:r>
                <a:rPr kumimoji="1" lang="zh-CN" altLang="en-US" b="1" dirty="0" smtClean="0">
                  <a:solidFill>
                    <a:schemeClr val="bg2">
                      <a:lumMod val="25000"/>
                    </a:schemeClr>
                  </a:solidFill>
                  <a:latin typeface="Microsoft YaHei" charset="-122"/>
                  <a:ea typeface="Microsoft YaHei" charset="-122"/>
                  <a:cs typeface="Microsoft YaHei" charset="-122"/>
                </a:rPr>
                <a:t>研、就业</a:t>
              </a:r>
              <a:r>
                <a:rPr kumimoji="1" lang="zh-CN" altLang="en-US" b="1" dirty="0" smtClean="0">
                  <a:solidFill>
                    <a:schemeClr val="bg2">
                      <a:lumMod val="25000"/>
                    </a:schemeClr>
                  </a:solidFill>
                  <a:latin typeface="Microsoft YaHei" charset="-122"/>
                  <a:ea typeface="Microsoft YaHei" charset="-122"/>
                  <a:cs typeface="Microsoft YaHei" charset="-122"/>
                </a:rPr>
                <a:t>及</a:t>
              </a:r>
              <a:r>
                <a:rPr kumimoji="1" lang="zh-CN" altLang="en-US" b="1" dirty="0">
                  <a:solidFill>
                    <a:schemeClr val="bg2">
                      <a:lumMod val="25000"/>
                    </a:schemeClr>
                  </a:solidFill>
                  <a:latin typeface="Microsoft YaHei" charset="-122"/>
                  <a:ea typeface="Microsoft YaHei" charset="-122"/>
                  <a:cs typeface="Microsoft YaHei" charset="-122"/>
                </a:rPr>
                <a:t>绩效考核、岗位聘用、职称评聘、评优评奖等工作中徇私舞弊、弄虚作假</a:t>
              </a:r>
            </a:p>
          </p:txBody>
        </p:sp>
      </p:grpSp>
      <p:grpSp>
        <p:nvGrpSpPr>
          <p:cNvPr id="10" name="组 9"/>
          <p:cNvGrpSpPr/>
          <p:nvPr/>
        </p:nvGrpSpPr>
        <p:grpSpPr>
          <a:xfrm>
            <a:off x="312942" y="2395952"/>
            <a:ext cx="2904462" cy="1018072"/>
            <a:chOff x="2810932" y="4908651"/>
            <a:chExt cx="5520268" cy="546556"/>
          </a:xfrm>
        </p:grpSpPr>
        <p:sp>
          <p:nvSpPr>
            <p:cNvPr id="11" name="圆角矩形 10"/>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2810932" y="5041483"/>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坚守廉洁自律</a:t>
              </a:r>
              <a:endParaRPr kumimoji="1" lang="en-US" altLang="zh-CN" sz="2800" b="1" dirty="0">
                <a:solidFill>
                  <a:schemeClr val="bg1"/>
                </a:solidFill>
                <a:latin typeface="Microsoft YaHei" charset="-122"/>
                <a:ea typeface="Microsoft YaHei" charset="-122"/>
                <a:cs typeface="Microsoft YaHei" charset="-122"/>
              </a:endParaRPr>
            </a:p>
          </p:txBody>
        </p:sp>
      </p:grpSp>
      <p:grpSp>
        <p:nvGrpSpPr>
          <p:cNvPr id="13" name="组 12"/>
          <p:cNvGrpSpPr/>
          <p:nvPr/>
        </p:nvGrpSpPr>
        <p:grpSpPr>
          <a:xfrm>
            <a:off x="3394808" y="2148527"/>
            <a:ext cx="8112602" cy="1424883"/>
            <a:chOff x="2810932" y="4908651"/>
            <a:chExt cx="5520268" cy="546556"/>
          </a:xfrm>
          <a:noFill/>
        </p:grpSpPr>
        <p:sp>
          <p:nvSpPr>
            <p:cNvPr id="14" name="圆角矩形 13"/>
            <p:cNvSpPr/>
            <p:nvPr/>
          </p:nvSpPr>
          <p:spPr>
            <a:xfrm>
              <a:off x="2810934" y="4908651"/>
              <a:ext cx="5520266" cy="546556"/>
            </a:xfrm>
            <a:prstGeom prst="roundRect">
              <a:avLst>
                <a:gd name="adj" fmla="val 6566"/>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15" name="文本框 14"/>
            <p:cNvSpPr txBox="1"/>
            <p:nvPr/>
          </p:nvSpPr>
          <p:spPr>
            <a:xfrm>
              <a:off x="2810932" y="4920629"/>
              <a:ext cx="5520268" cy="513547"/>
            </a:xfrm>
            <a:prstGeom prst="rect">
              <a:avLst/>
            </a:prstGeom>
            <a:grpFill/>
            <a:ln>
              <a:noFill/>
            </a:ln>
          </p:spPr>
          <p:txBody>
            <a:bodyPr wrap="square" rtlCol="0">
              <a:spAutoFit/>
            </a:bodyPr>
            <a:lstStyle>
              <a:defPPr>
                <a:defRPr lang="zh-CN"/>
              </a:defPPr>
              <a:lvl1pPr marL="285750" indent="-285750">
                <a:lnSpc>
                  <a:spcPct val="150000"/>
                </a:lnSpc>
                <a:buFont typeface="Wingdings" charset="2"/>
                <a:buChar char="n"/>
                <a:defRPr kumimoji="1" b="1">
                  <a:solidFill>
                    <a:schemeClr val="bg2">
                      <a:lumMod val="25000"/>
                    </a:schemeClr>
                  </a:solidFill>
                  <a:latin typeface="Microsoft YaHei" charset="-122"/>
                  <a:ea typeface="Microsoft YaHei" charset="-122"/>
                  <a:cs typeface="Microsoft YaHei" charset="-122"/>
                </a:defRPr>
              </a:lvl1pPr>
            </a:lstStyle>
            <a:p>
              <a:r>
                <a:rPr lang="zh-CN" altLang="en-US" dirty="0"/>
                <a:t>严于律己，清廉</a:t>
              </a:r>
              <a:r>
                <a:rPr lang="zh-CN" altLang="en-US" dirty="0" smtClean="0"/>
                <a:t>从教；不得</a:t>
              </a:r>
              <a:r>
                <a:rPr lang="zh-CN" altLang="en-US" dirty="0"/>
                <a:t>索要、收受学生及家长</a:t>
              </a:r>
              <a:r>
                <a:rPr lang="zh-CN" altLang="en-US" dirty="0" smtClean="0"/>
                <a:t>财物；</a:t>
              </a:r>
              <a:endParaRPr lang="en-US" altLang="zh-CN" dirty="0" smtClean="0"/>
            </a:p>
            <a:p>
              <a:r>
                <a:rPr lang="zh-CN" altLang="en-US" dirty="0"/>
                <a:t>不得参加由学生及家长付费的宴请、旅游、娱乐休闲等</a:t>
              </a:r>
              <a:r>
                <a:rPr lang="zh-CN" altLang="en-US" dirty="0" smtClean="0"/>
                <a:t>活动或</a:t>
              </a:r>
              <a:r>
                <a:rPr lang="zh-CN" altLang="en-US" dirty="0"/>
                <a:t>利用家长资源谋取私利</a:t>
              </a:r>
            </a:p>
          </p:txBody>
        </p:sp>
      </p:grpSp>
      <p:grpSp>
        <p:nvGrpSpPr>
          <p:cNvPr id="16" name="组 15"/>
          <p:cNvGrpSpPr/>
          <p:nvPr/>
        </p:nvGrpSpPr>
        <p:grpSpPr>
          <a:xfrm>
            <a:off x="312942" y="4054077"/>
            <a:ext cx="2904462" cy="1018072"/>
            <a:chOff x="2810932" y="4908651"/>
            <a:chExt cx="5520268" cy="546556"/>
          </a:xfrm>
        </p:grpSpPr>
        <p:sp>
          <p:nvSpPr>
            <p:cNvPr id="17" name="圆角矩形 16"/>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p:cNvSpPr txBox="1"/>
            <p:nvPr/>
          </p:nvSpPr>
          <p:spPr>
            <a:xfrm>
              <a:off x="2810932" y="5041483"/>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积极奉献社会</a:t>
              </a:r>
              <a:endParaRPr kumimoji="1" lang="en-US" altLang="zh-CN" sz="2800" b="1" dirty="0">
                <a:solidFill>
                  <a:schemeClr val="bg1"/>
                </a:solidFill>
                <a:latin typeface="Microsoft YaHei" charset="-122"/>
                <a:ea typeface="Microsoft YaHei" charset="-122"/>
                <a:cs typeface="Microsoft YaHei" charset="-122"/>
              </a:endParaRPr>
            </a:p>
          </p:txBody>
        </p:sp>
      </p:grpSp>
      <p:grpSp>
        <p:nvGrpSpPr>
          <p:cNvPr id="19" name="组 18"/>
          <p:cNvGrpSpPr/>
          <p:nvPr/>
        </p:nvGrpSpPr>
        <p:grpSpPr>
          <a:xfrm>
            <a:off x="3394808" y="3850672"/>
            <a:ext cx="8112602" cy="1424883"/>
            <a:chOff x="2810932" y="4908651"/>
            <a:chExt cx="5520268" cy="546556"/>
          </a:xfrm>
          <a:noFill/>
        </p:grpSpPr>
        <p:sp>
          <p:nvSpPr>
            <p:cNvPr id="20" name="圆角矩形 19"/>
            <p:cNvSpPr/>
            <p:nvPr/>
          </p:nvSpPr>
          <p:spPr>
            <a:xfrm>
              <a:off x="2810934" y="4908651"/>
              <a:ext cx="5520266" cy="546556"/>
            </a:xfrm>
            <a:prstGeom prst="roundRect">
              <a:avLst>
                <a:gd name="adj" fmla="val 6566"/>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1" name="文本框 20"/>
            <p:cNvSpPr txBox="1"/>
            <p:nvPr/>
          </p:nvSpPr>
          <p:spPr>
            <a:xfrm>
              <a:off x="2810932" y="4932865"/>
              <a:ext cx="5520268" cy="513547"/>
            </a:xfrm>
            <a:prstGeom prst="rect">
              <a:avLst/>
            </a:prstGeom>
            <a:grpFill/>
            <a:ln>
              <a:noFill/>
            </a:ln>
          </p:spPr>
          <p:txBody>
            <a:bodyPr wrap="square" rtlCol="0">
              <a:spAutoFit/>
            </a:bodyPr>
            <a:lstStyle>
              <a:defPPr>
                <a:defRPr lang="zh-CN"/>
              </a:defPPr>
              <a:lvl1pPr marL="285750" indent="-285750">
                <a:lnSpc>
                  <a:spcPct val="150000"/>
                </a:lnSpc>
                <a:buFont typeface="Wingdings" charset="2"/>
                <a:buChar char="n"/>
                <a:defRPr kumimoji="1" b="1">
                  <a:solidFill>
                    <a:schemeClr val="bg2">
                      <a:lumMod val="25000"/>
                    </a:schemeClr>
                  </a:solidFill>
                  <a:latin typeface="Microsoft YaHei" charset="-122"/>
                  <a:ea typeface="Microsoft YaHei" charset="-122"/>
                  <a:cs typeface="Microsoft YaHei" charset="-122"/>
                </a:defRPr>
              </a:lvl1pPr>
            </a:lstStyle>
            <a:p>
              <a:r>
                <a:rPr lang="zh-CN" altLang="en-US" dirty="0"/>
                <a:t>履行社会责任，贡献聪明才智，树立正确义利观</a:t>
              </a:r>
              <a:r>
                <a:rPr lang="en-US" altLang="zh-CN" dirty="0"/>
                <a:t>;</a:t>
              </a:r>
            </a:p>
            <a:p>
              <a:r>
                <a:rPr lang="zh-CN" altLang="en-US" dirty="0"/>
                <a:t>不得假公济私，擅自利用学校名义或校名、校徽、专利、场所等资源谋取个人利益。</a:t>
              </a:r>
            </a:p>
          </p:txBody>
        </p:sp>
      </p:grpSp>
    </p:spTree>
    <p:extLst>
      <p:ext uri="{BB962C8B-B14F-4D97-AF65-F5344CB8AC3E}">
        <p14:creationId xmlns:p14="http://schemas.microsoft.com/office/powerpoint/2010/main" val="387612571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文本框 20"/>
          <p:cNvSpPr txBox="1"/>
          <p:nvPr/>
        </p:nvSpPr>
        <p:spPr>
          <a:xfrm>
            <a:off x="2654695" y="1275082"/>
            <a:ext cx="6885048" cy="1754326"/>
          </a:xfrm>
          <a:prstGeom prst="rect">
            <a:avLst/>
          </a:prstGeom>
          <a:noFill/>
        </p:spPr>
        <p:txBody>
          <a:bodyPr wrap="square" rtlCol="0">
            <a:spAutoFit/>
          </a:bodyPr>
          <a:lstStyle/>
          <a:p>
            <a:pPr algn="ctr"/>
            <a:r>
              <a:rPr kumimoji="1" lang="zh-CN" altLang="en-US" sz="5400" b="1" dirty="0" smtClean="0">
                <a:solidFill>
                  <a:srgbClr val="C00000"/>
                </a:solidFill>
                <a:latin typeface="Microsoft YaHei" charset="-122"/>
                <a:ea typeface="Microsoft YaHei" charset="-122"/>
                <a:cs typeface="Microsoft YaHei" charset="-122"/>
              </a:rPr>
              <a:t>解读新时代</a:t>
            </a:r>
            <a:r>
              <a:rPr kumimoji="1" lang="zh-CN" altLang="en-US" sz="5400" b="1" dirty="0">
                <a:solidFill>
                  <a:srgbClr val="C00000"/>
                </a:solidFill>
                <a:latin typeface="Microsoft YaHei" charset="-122"/>
                <a:ea typeface="Microsoft YaHei" charset="-122"/>
                <a:cs typeface="Microsoft YaHei" charset="-122"/>
              </a:rPr>
              <a:t>教师职业</a:t>
            </a:r>
            <a:r>
              <a:rPr kumimoji="1" lang="zh-CN" altLang="en-US" sz="5400" b="1" dirty="0" smtClean="0">
                <a:solidFill>
                  <a:srgbClr val="C00000"/>
                </a:solidFill>
                <a:latin typeface="Microsoft YaHei" charset="-122"/>
                <a:ea typeface="Microsoft YaHei" charset="-122"/>
                <a:cs typeface="Microsoft YaHei" charset="-122"/>
              </a:rPr>
              <a:t>行为十</a:t>
            </a:r>
            <a:r>
              <a:rPr kumimoji="1" lang="zh-CN" altLang="en-US" sz="5400" b="1" dirty="0">
                <a:solidFill>
                  <a:srgbClr val="C00000"/>
                </a:solidFill>
                <a:latin typeface="Microsoft YaHei" charset="-122"/>
                <a:ea typeface="Microsoft YaHei" charset="-122"/>
                <a:cs typeface="Microsoft YaHei" charset="-122"/>
              </a:rPr>
              <a:t>项</a:t>
            </a:r>
            <a:r>
              <a:rPr kumimoji="1" lang="zh-CN" altLang="en-US" sz="5400" b="1" dirty="0" smtClean="0">
                <a:solidFill>
                  <a:srgbClr val="C00000"/>
                </a:solidFill>
                <a:latin typeface="Microsoft YaHei" charset="-122"/>
                <a:ea typeface="Microsoft YaHei" charset="-122"/>
                <a:cs typeface="Microsoft YaHei" charset="-122"/>
              </a:rPr>
              <a:t>准则</a:t>
            </a:r>
            <a:endParaRPr kumimoji="1" lang="en-US" altLang="zh-CN" sz="5400" b="1" dirty="0">
              <a:solidFill>
                <a:srgbClr val="C00000"/>
              </a:solidFill>
              <a:latin typeface="Microsoft YaHei" charset="-122"/>
              <a:ea typeface="Microsoft YaHei" charset="-122"/>
              <a:cs typeface="Microsoft YaHei" charset="-122"/>
            </a:endParaRPr>
          </a:p>
        </p:txBody>
      </p:sp>
      <p:sp>
        <p:nvSpPr>
          <p:cNvPr id="23" name="文本框 22"/>
          <p:cNvSpPr txBox="1"/>
          <p:nvPr/>
        </p:nvSpPr>
        <p:spPr>
          <a:xfrm>
            <a:off x="3267157" y="3825985"/>
            <a:ext cx="5660123" cy="523220"/>
          </a:xfrm>
          <a:prstGeom prst="rect">
            <a:avLst/>
          </a:prstGeom>
          <a:noFill/>
        </p:spPr>
        <p:txBody>
          <a:bodyPr wrap="square" rtlCol="0">
            <a:spAutoFit/>
          </a:bodyPr>
          <a:lstStyle/>
          <a:p>
            <a:pPr algn="ctr"/>
            <a:r>
              <a:rPr kumimoji="1" lang="zh-CN" altLang="en-US" sz="2800" b="1" dirty="0">
                <a:solidFill>
                  <a:srgbClr val="C00000"/>
                </a:solidFill>
                <a:latin typeface="Microsoft YaHei" charset="-122"/>
                <a:ea typeface="Microsoft YaHei" charset="-122"/>
                <a:cs typeface="Microsoft YaHei" charset="-122"/>
              </a:rPr>
              <a:t>进一步规范教师职业行为</a:t>
            </a:r>
            <a:endParaRPr kumimoji="1" lang="en-US" altLang="zh-CN" sz="2800" b="1" dirty="0">
              <a:solidFill>
                <a:srgbClr val="C00000"/>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263329795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descr="图片包含 天空, 户外, 树, 雪花&#10;&#10;已生成极高可信度的说明">
            <a:extLst>
              <a:ext uri="{FF2B5EF4-FFF2-40B4-BE49-F238E27FC236}">
                <a16:creationId xmlns:a16="http://schemas.microsoft.com/office/drawing/2014/main" xmlns="" id="{07214FF6-AF86-4D68-B478-0836BCE62493}"/>
              </a:ext>
            </a:extLst>
          </p:cNvPr>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0614" r="16448" b="5835"/>
          <a:stretch/>
        </p:blipFill>
        <p:spPr>
          <a:xfrm>
            <a:off x="0" y="1759581"/>
            <a:ext cx="12192000" cy="5098419"/>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grpSp>
        <p:nvGrpSpPr>
          <p:cNvPr id="7" name="组 5"/>
          <p:cNvGrpSpPr/>
          <p:nvPr/>
        </p:nvGrpSpPr>
        <p:grpSpPr>
          <a:xfrm>
            <a:off x="664682" y="1571237"/>
            <a:ext cx="1299481" cy="4232369"/>
            <a:chOff x="2810932" y="4908651"/>
            <a:chExt cx="5520268" cy="546556"/>
          </a:xfrm>
        </p:grpSpPr>
        <p:sp>
          <p:nvSpPr>
            <p:cNvPr id="8" name="圆角矩形 7"/>
            <p:cNvSpPr/>
            <p:nvPr/>
          </p:nvSpPr>
          <p:spPr>
            <a:xfrm>
              <a:off x="2810932" y="4908651"/>
              <a:ext cx="5520268" cy="546556"/>
            </a:xfrm>
            <a:prstGeom prst="roundRect">
              <a:avLst>
                <a:gd name="adj" fmla="val 13029"/>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9" name="文本框 8"/>
            <p:cNvSpPr txBox="1"/>
            <p:nvPr/>
          </p:nvSpPr>
          <p:spPr>
            <a:xfrm>
              <a:off x="4000778" y="4990141"/>
              <a:ext cx="3137886" cy="350309"/>
            </a:xfrm>
            <a:prstGeom prst="rect">
              <a:avLst/>
            </a:prstGeom>
            <a:noFill/>
          </p:spPr>
          <p:txBody>
            <a:bodyPr vert="eaVert" wrap="square" rtlCol="0">
              <a:spAutoFit/>
            </a:bodyPr>
            <a:lstStyle/>
            <a:p>
              <a:pPr algn="ctr"/>
              <a:r>
                <a:rPr kumimoji="1" lang="zh-CN" altLang="en-US" sz="3600" b="1" dirty="0" smtClean="0">
                  <a:solidFill>
                    <a:schemeClr val="bg1"/>
                  </a:solidFill>
                  <a:latin typeface="Microsoft YaHei" charset="-122"/>
                  <a:ea typeface="Microsoft YaHei" charset="-122"/>
                  <a:cs typeface="Microsoft YaHei" charset="-122"/>
                </a:rPr>
                <a:t>三 个 方 面</a:t>
              </a:r>
              <a:endParaRPr kumimoji="1" lang="en-US" altLang="zh-CN" sz="3600" b="1" dirty="0">
                <a:solidFill>
                  <a:schemeClr val="bg1"/>
                </a:solidFill>
                <a:latin typeface="Microsoft YaHei" charset="-122"/>
                <a:ea typeface="Microsoft YaHei" charset="-122"/>
                <a:cs typeface="Microsoft YaHei" charset="-122"/>
              </a:endParaRPr>
            </a:p>
          </p:txBody>
        </p:sp>
      </p:grpSp>
      <p:grpSp>
        <p:nvGrpSpPr>
          <p:cNvPr id="10" name="组 8"/>
          <p:cNvGrpSpPr/>
          <p:nvPr/>
        </p:nvGrpSpPr>
        <p:grpSpPr>
          <a:xfrm>
            <a:off x="4071933" y="1420186"/>
            <a:ext cx="5975242" cy="546556"/>
            <a:chOff x="2298908" y="4908651"/>
            <a:chExt cx="6533306" cy="546556"/>
          </a:xfrm>
        </p:grpSpPr>
        <p:sp>
          <p:nvSpPr>
            <p:cNvPr id="11" name="圆角矩形 10"/>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提高政治站位，增强“四个意识”</a:t>
              </a:r>
              <a:endParaRPr kumimoji="1" lang="en-US" altLang="zh-CN" sz="2000" b="1" dirty="0">
                <a:solidFill>
                  <a:schemeClr val="bg1"/>
                </a:solidFill>
                <a:latin typeface="Microsoft YaHei" charset="-122"/>
                <a:ea typeface="Microsoft YaHei" charset="-122"/>
                <a:cs typeface="Microsoft YaHei" charset="-122"/>
              </a:endParaRPr>
            </a:p>
          </p:txBody>
        </p:sp>
      </p:grpSp>
      <p:sp>
        <p:nvSpPr>
          <p:cNvPr id="13" name="文本框 12"/>
          <p:cNvSpPr txBox="1"/>
          <p:nvPr/>
        </p:nvSpPr>
        <p:spPr>
          <a:xfrm>
            <a:off x="3041204" y="2113188"/>
            <a:ext cx="8046772" cy="1200329"/>
          </a:xfrm>
          <a:prstGeom prst="rect">
            <a:avLst/>
          </a:prstGeom>
          <a:noFill/>
        </p:spPr>
        <p:txBody>
          <a:bodyPr wrap="square" rtlCol="0">
            <a:spAutoFit/>
          </a:bodyPr>
          <a:lstStyle/>
          <a:p>
            <a:pPr>
              <a:lnSpc>
                <a:spcPct val="150000"/>
              </a:lnSpc>
            </a:pPr>
            <a:r>
              <a:rPr kumimoji="1" lang="zh-CN" altLang="en-US" sz="1600" b="1" dirty="0">
                <a:solidFill>
                  <a:schemeClr val="bg2">
                    <a:lumMod val="25000"/>
                  </a:schemeClr>
                </a:solidFill>
                <a:latin typeface="Microsoft YaHei" charset="-122"/>
                <a:ea typeface="Microsoft YaHei" charset="-122"/>
                <a:cs typeface="Microsoft YaHei" charset="-122"/>
              </a:rPr>
              <a:t>要站在教师职业承担的重要使命和责任的位置上，从党和国家事业全局的角度理解准则的要求。处理好个人利益和国家、社会利益的关系，处理好个人理想和民族梦想的关系，集聚奋斗力量</a:t>
            </a:r>
            <a:r>
              <a:rPr kumimoji="1" lang="en-US" altLang="zh-CN" sz="1600" b="1" dirty="0">
                <a:solidFill>
                  <a:schemeClr val="bg2">
                    <a:lumMod val="25000"/>
                  </a:schemeClr>
                </a:solidFill>
                <a:latin typeface="Microsoft YaHei" charset="-122"/>
                <a:ea typeface="Microsoft YaHei" charset="-122"/>
                <a:cs typeface="Microsoft YaHei" charset="-122"/>
              </a:rPr>
              <a:t>,</a:t>
            </a:r>
            <a:r>
              <a:rPr kumimoji="1" lang="zh-CN" altLang="en-US" sz="1600" b="1" dirty="0">
                <a:solidFill>
                  <a:schemeClr val="bg2">
                    <a:lumMod val="25000"/>
                  </a:schemeClr>
                </a:solidFill>
                <a:latin typeface="Microsoft YaHei" charset="-122"/>
                <a:ea typeface="Microsoft YaHei" charset="-122"/>
                <a:cs typeface="Microsoft YaHei" charset="-122"/>
              </a:rPr>
              <a:t>做新时代的见证者、开创者、建设者。</a:t>
            </a:r>
            <a:endParaRPr kumimoji="1" lang="en-US" altLang="zh-CN" sz="1600" b="1" dirty="0">
              <a:solidFill>
                <a:schemeClr val="bg2">
                  <a:lumMod val="25000"/>
                </a:schemeClr>
              </a:solidFill>
              <a:latin typeface="Microsoft YaHei" charset="-122"/>
              <a:ea typeface="Microsoft YaHei" charset="-122"/>
              <a:cs typeface="Microsoft YaHei" charset="-122"/>
            </a:endParaRPr>
          </a:p>
        </p:txBody>
      </p:sp>
      <p:grpSp>
        <p:nvGrpSpPr>
          <p:cNvPr id="14" name="组 13"/>
          <p:cNvGrpSpPr/>
          <p:nvPr/>
        </p:nvGrpSpPr>
        <p:grpSpPr>
          <a:xfrm>
            <a:off x="4071933" y="3419226"/>
            <a:ext cx="5975242" cy="546556"/>
            <a:chOff x="2298908" y="4908651"/>
            <a:chExt cx="6533306" cy="546556"/>
          </a:xfrm>
        </p:grpSpPr>
        <p:sp>
          <p:nvSpPr>
            <p:cNvPr id="15" name="圆角矩形 14"/>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把握基本定位，增强底线意识</a:t>
              </a:r>
              <a:endParaRPr kumimoji="1" lang="en-US" altLang="zh-CN" sz="2000" b="1" dirty="0">
                <a:solidFill>
                  <a:schemeClr val="bg1"/>
                </a:solidFill>
                <a:latin typeface="Microsoft YaHei" charset="-122"/>
                <a:ea typeface="Microsoft YaHei" charset="-122"/>
                <a:cs typeface="Microsoft YaHei" charset="-122"/>
              </a:endParaRPr>
            </a:p>
          </p:txBody>
        </p:sp>
      </p:grpSp>
      <p:sp>
        <p:nvSpPr>
          <p:cNvPr id="17" name="文本框 16"/>
          <p:cNvSpPr txBox="1"/>
          <p:nvPr/>
        </p:nvSpPr>
        <p:spPr>
          <a:xfrm>
            <a:off x="3041204" y="4135925"/>
            <a:ext cx="8046772" cy="830997"/>
          </a:xfrm>
          <a:prstGeom prst="rect">
            <a:avLst/>
          </a:prstGeom>
          <a:noFill/>
        </p:spPr>
        <p:txBody>
          <a:bodyPr wrap="square" rtlCol="0">
            <a:spAutoFit/>
          </a:bodyPr>
          <a:lstStyle>
            <a:defPPr>
              <a:defRPr lang="zh-CN"/>
            </a:defPPr>
            <a:lvl1pPr>
              <a:lnSpc>
                <a:spcPct val="150000"/>
              </a:lnSpc>
              <a:defRPr kumimoji="1" sz="1600" b="1">
                <a:solidFill>
                  <a:schemeClr val="bg2">
                    <a:lumMod val="25000"/>
                  </a:schemeClr>
                </a:solidFill>
                <a:latin typeface="Microsoft YaHei" charset="-122"/>
                <a:ea typeface="Microsoft YaHei" charset="-122"/>
                <a:cs typeface="Microsoft YaHei" charset="-122"/>
              </a:defRPr>
            </a:lvl1pPr>
          </a:lstStyle>
          <a:p>
            <a:r>
              <a:rPr lang="zh-CN" altLang="en-US" dirty="0"/>
              <a:t>准则中的禁行性规定是底线，是从事教师职业的最低要求，是大中小幼职特各级各类学校教师必须遵守的，是不可触碰的红线。</a:t>
            </a:r>
            <a:endParaRPr lang="en-US" altLang="zh-CN" dirty="0"/>
          </a:p>
        </p:txBody>
      </p:sp>
      <p:grpSp>
        <p:nvGrpSpPr>
          <p:cNvPr id="18" name="组 17"/>
          <p:cNvGrpSpPr/>
          <p:nvPr/>
        </p:nvGrpSpPr>
        <p:grpSpPr>
          <a:xfrm>
            <a:off x="4071933" y="4976240"/>
            <a:ext cx="5975242" cy="546556"/>
            <a:chOff x="2298908" y="4908651"/>
            <a:chExt cx="6533306" cy="546556"/>
          </a:xfrm>
        </p:grpSpPr>
        <p:sp>
          <p:nvSpPr>
            <p:cNvPr id="19" name="圆角矩形 18"/>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正确理解认识，取得</a:t>
              </a:r>
              <a:r>
                <a:rPr kumimoji="1" lang="zh-CN" altLang="en-US" sz="2000" b="1" dirty="0" smtClean="0">
                  <a:solidFill>
                    <a:schemeClr val="bg1"/>
                  </a:solidFill>
                  <a:latin typeface="Microsoft YaHei" charset="-122"/>
                  <a:ea typeface="Microsoft YaHei" charset="-122"/>
                  <a:cs typeface="Microsoft YaHei" charset="-122"/>
                </a:rPr>
                <a:t>思想</a:t>
              </a:r>
              <a:r>
                <a:rPr kumimoji="1" lang="zh-CN" altLang="en-US" sz="2000" b="1" dirty="0">
                  <a:solidFill>
                    <a:schemeClr val="bg1"/>
                  </a:solidFill>
                  <a:latin typeface="Microsoft YaHei" charset="-122"/>
                  <a:ea typeface="Microsoft YaHei" charset="-122"/>
                  <a:cs typeface="Microsoft YaHei" charset="-122"/>
                </a:rPr>
                <a:t>一</a:t>
              </a:r>
              <a:r>
                <a:rPr kumimoji="1" lang="zh-CN" altLang="en-US" sz="2000" b="1" dirty="0" smtClean="0">
                  <a:solidFill>
                    <a:schemeClr val="bg1"/>
                  </a:solidFill>
                  <a:latin typeface="Microsoft YaHei" charset="-122"/>
                  <a:ea typeface="Microsoft YaHei" charset="-122"/>
                  <a:cs typeface="Microsoft YaHei" charset="-122"/>
                </a:rPr>
                <a:t>致</a:t>
              </a:r>
              <a:endParaRPr kumimoji="1" lang="en-US" altLang="zh-CN" sz="2000" b="1" dirty="0">
                <a:solidFill>
                  <a:schemeClr val="bg1"/>
                </a:solidFill>
                <a:latin typeface="Microsoft YaHei" charset="-122"/>
                <a:ea typeface="Microsoft YaHei" charset="-122"/>
                <a:cs typeface="Microsoft YaHei" charset="-122"/>
              </a:endParaRPr>
            </a:p>
          </p:txBody>
        </p:sp>
      </p:grpSp>
      <p:sp>
        <p:nvSpPr>
          <p:cNvPr id="21" name="文本框 20"/>
          <p:cNvSpPr txBox="1"/>
          <p:nvPr/>
        </p:nvSpPr>
        <p:spPr>
          <a:xfrm>
            <a:off x="3041204" y="5683303"/>
            <a:ext cx="8101656" cy="830997"/>
          </a:xfrm>
          <a:prstGeom prst="rect">
            <a:avLst/>
          </a:prstGeom>
          <a:noFill/>
        </p:spPr>
        <p:txBody>
          <a:bodyPr wrap="square" rtlCol="0">
            <a:spAutoFit/>
          </a:bodyPr>
          <a:lstStyle>
            <a:defPPr>
              <a:defRPr lang="zh-CN"/>
            </a:defPPr>
            <a:lvl1pPr>
              <a:lnSpc>
                <a:spcPct val="150000"/>
              </a:lnSpc>
              <a:defRPr kumimoji="1" sz="1600" b="1">
                <a:solidFill>
                  <a:schemeClr val="bg2">
                    <a:lumMod val="25000"/>
                  </a:schemeClr>
                </a:solidFill>
                <a:latin typeface="Microsoft YaHei" charset="-122"/>
                <a:ea typeface="Microsoft YaHei" charset="-122"/>
                <a:cs typeface="Microsoft YaHei" charset="-122"/>
              </a:defRPr>
            </a:lvl1pPr>
          </a:lstStyle>
          <a:p>
            <a:r>
              <a:rPr lang="zh-CN" altLang="en-US" dirty="0">
                <a:solidFill>
                  <a:schemeClr val="bg2">
                    <a:lumMod val="10000"/>
                  </a:schemeClr>
                </a:solidFill>
              </a:rPr>
              <a:t>准则中的禁止性规定，不是体检结果，是预防保健手册，是对广大教师的警示提醒，是严管厚爱。</a:t>
            </a:r>
            <a:endParaRPr lang="en-US" altLang="zh-CN" dirty="0">
              <a:solidFill>
                <a:schemeClr val="bg2">
                  <a:lumMod val="10000"/>
                </a:schemeClr>
              </a:solidFill>
            </a:endParaRPr>
          </a:p>
        </p:txBody>
      </p:sp>
      <p:sp>
        <p:nvSpPr>
          <p:cNvPr id="22" name="文本框 21"/>
          <p:cNvSpPr txBox="1"/>
          <p:nvPr/>
        </p:nvSpPr>
        <p:spPr>
          <a:xfrm>
            <a:off x="377371" y="521336"/>
            <a:ext cx="5975242" cy="584775"/>
          </a:xfrm>
          <a:prstGeom prst="rect">
            <a:avLst/>
          </a:prstGeom>
          <a:noFill/>
        </p:spPr>
        <p:txBody>
          <a:bodyPr wrap="square" rtlCol="0">
            <a:spAutoFit/>
          </a:bodyPr>
          <a:lstStyle/>
          <a:p>
            <a:pPr marL="457200" indent="-457200" algn="ctr">
              <a:buFont typeface="Wingdings" panose="05000000000000000000" pitchFamily="2" charset="2"/>
              <a:buChar char="l"/>
            </a:pPr>
            <a:r>
              <a:rPr kumimoji="1" lang="zh-CN" altLang="en-US" sz="3200" b="1" dirty="0">
                <a:solidFill>
                  <a:schemeClr val="bg2">
                    <a:lumMod val="25000"/>
                  </a:schemeClr>
                </a:solidFill>
                <a:latin typeface="Microsoft YaHei" charset="-122"/>
                <a:ea typeface="Microsoft YaHei" charset="-122"/>
                <a:cs typeface="Microsoft YaHei" charset="-122"/>
              </a:rPr>
              <a:t>如何全面理解把握</a:t>
            </a:r>
            <a:r>
              <a:rPr kumimoji="1" lang="en-US" altLang="zh-CN" sz="3200" b="1" dirty="0">
                <a:solidFill>
                  <a:schemeClr val="bg2">
                    <a:lumMod val="25000"/>
                  </a:schemeClr>
                </a:solidFill>
                <a:latin typeface="Microsoft YaHei" charset="-122"/>
                <a:ea typeface="Microsoft YaHei" charset="-122"/>
                <a:cs typeface="Microsoft YaHei" charset="-122"/>
              </a:rPr>
              <a:t>《</a:t>
            </a:r>
            <a:r>
              <a:rPr kumimoji="1" lang="zh-CN" altLang="en-US" sz="3200" b="1" dirty="0">
                <a:solidFill>
                  <a:schemeClr val="bg2">
                    <a:lumMod val="25000"/>
                  </a:schemeClr>
                </a:solidFill>
                <a:latin typeface="Microsoft YaHei" charset="-122"/>
                <a:ea typeface="Microsoft YaHei" charset="-122"/>
                <a:cs typeface="Microsoft YaHei" charset="-122"/>
              </a:rPr>
              <a:t>准则</a:t>
            </a:r>
            <a:r>
              <a:rPr kumimoji="1" lang="en-US" altLang="zh-CN" sz="3200" b="1" dirty="0">
                <a:solidFill>
                  <a:schemeClr val="bg2">
                    <a:lumMod val="25000"/>
                  </a:schemeClr>
                </a:solidFill>
                <a:latin typeface="Microsoft YaHei" charset="-122"/>
                <a:ea typeface="Microsoft YaHei" charset="-122"/>
                <a:cs typeface="Microsoft YaHei" charset="-122"/>
              </a:rPr>
              <a:t>》</a:t>
            </a:r>
          </a:p>
        </p:txBody>
      </p:sp>
      <p:cxnSp>
        <p:nvCxnSpPr>
          <p:cNvPr id="25" name="肘形连接符 24"/>
          <p:cNvCxnSpPr>
            <a:stCxn id="8" idx="3"/>
          </p:cNvCxnSpPr>
          <p:nvPr/>
        </p:nvCxnSpPr>
        <p:spPr>
          <a:xfrm flipV="1">
            <a:off x="1964163" y="1693464"/>
            <a:ext cx="2576059" cy="1993958"/>
          </a:xfrm>
          <a:prstGeom prst="bentConnector3">
            <a:avLst>
              <a:gd name="adj1" fmla="val 17885"/>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肘形连接符 26"/>
          <p:cNvCxnSpPr>
            <a:stCxn id="8" idx="3"/>
          </p:cNvCxnSpPr>
          <p:nvPr/>
        </p:nvCxnSpPr>
        <p:spPr>
          <a:xfrm flipV="1">
            <a:off x="1964163" y="3687421"/>
            <a:ext cx="2575426" cy="1"/>
          </a:xfrm>
          <a:prstGeom prst="bentConnector3">
            <a:avLst>
              <a:gd name="adj1" fmla="val 50000"/>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肘形连接符 28"/>
          <p:cNvCxnSpPr>
            <a:stCxn id="8" idx="3"/>
          </p:cNvCxnSpPr>
          <p:nvPr/>
        </p:nvCxnSpPr>
        <p:spPr>
          <a:xfrm>
            <a:off x="1964163" y="3687422"/>
            <a:ext cx="2575426" cy="1588972"/>
          </a:xfrm>
          <a:prstGeom prst="bentConnector3">
            <a:avLst>
              <a:gd name="adj1" fmla="val 17876"/>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845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pic>
        <p:nvPicPr>
          <p:cNvPr id="4" name="图片 3" descr="图片包含 天空, 户外, 树, 雪花&#10;&#10;已生成极高可信度的说明">
            <a:extLst>
              <a:ext uri="{FF2B5EF4-FFF2-40B4-BE49-F238E27FC236}">
                <a16:creationId xmlns:a16="http://schemas.microsoft.com/office/drawing/2014/main" xmlns="" id="{07214FF6-AF86-4D68-B478-0836BCE6249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t="10614" r="16448" b="5835"/>
          <a:stretch/>
        </p:blipFill>
        <p:spPr>
          <a:xfrm>
            <a:off x="0" y="1759581"/>
            <a:ext cx="12192000" cy="5098419"/>
          </a:xfrm>
          <a:prstGeom prst="rect">
            <a:avLst/>
          </a:prstGeom>
        </p:spPr>
      </p:pic>
      <p:sp>
        <p:nvSpPr>
          <p:cNvPr id="8" name="文本框 7"/>
          <p:cNvSpPr txBox="1"/>
          <p:nvPr/>
        </p:nvSpPr>
        <p:spPr>
          <a:xfrm>
            <a:off x="512970" y="2127016"/>
            <a:ext cx="1562022" cy="523220"/>
          </a:xfrm>
          <a:prstGeom prst="rect">
            <a:avLst/>
          </a:prstGeom>
          <a:noFill/>
        </p:spPr>
        <p:txBody>
          <a:bodyPr wrap="square" rtlCol="0">
            <a:spAutoFit/>
          </a:bodyPr>
          <a:lstStyle/>
          <a:p>
            <a:r>
              <a:rPr kumimoji="1" lang="zh-CN" altLang="en-US" sz="2800" b="1" dirty="0">
                <a:solidFill>
                  <a:srgbClr val="C00000"/>
                </a:solidFill>
                <a:latin typeface="Microsoft YaHei" charset="-122"/>
                <a:ea typeface="Microsoft YaHei" charset="-122"/>
                <a:cs typeface="Microsoft YaHei" charset="-122"/>
              </a:rPr>
              <a:t>首先：</a:t>
            </a:r>
            <a:endParaRPr kumimoji="1" lang="en-US" altLang="zh-CN" sz="2800" b="1" dirty="0">
              <a:solidFill>
                <a:srgbClr val="C00000"/>
              </a:solidFill>
              <a:latin typeface="Microsoft YaHei" charset="-122"/>
              <a:ea typeface="Microsoft YaHei" charset="-122"/>
              <a:cs typeface="Microsoft YaHei" charset="-122"/>
            </a:endParaRPr>
          </a:p>
        </p:txBody>
      </p:sp>
      <p:sp>
        <p:nvSpPr>
          <p:cNvPr id="9" name="文本框 8"/>
          <p:cNvSpPr txBox="1"/>
          <p:nvPr/>
        </p:nvSpPr>
        <p:spPr>
          <a:xfrm>
            <a:off x="1818252" y="1911572"/>
            <a:ext cx="10001215" cy="1670778"/>
          </a:xfrm>
          <a:prstGeom prst="rect">
            <a:avLst/>
          </a:prstGeom>
          <a:noFill/>
        </p:spPr>
        <p:txBody>
          <a:bodyPr wrap="square" rtlCol="0">
            <a:spAutoFit/>
          </a:bodyPr>
          <a:lstStyle/>
          <a:p>
            <a:pPr>
              <a:lnSpc>
                <a:spcPct val="200000"/>
              </a:lnSpc>
            </a:pPr>
            <a:r>
              <a:rPr kumimoji="1" lang="zh-CN" altLang="en-US" b="1" dirty="0">
                <a:solidFill>
                  <a:schemeClr val="bg2">
                    <a:lumMod val="10000"/>
                  </a:schemeClr>
                </a:solidFill>
                <a:latin typeface="Microsoft YaHei" charset="-122"/>
                <a:ea typeface="Microsoft YaHei" charset="-122"/>
                <a:cs typeface="Microsoft YaHei" charset="-122"/>
              </a:rPr>
              <a:t>准则是结合新时代、新要求、新形势、新问题制定的教师职业行为规范，既有正面倡导、高线追求，也有负面禁止、底线要求，是对之前教师职业道德规范和”十条红线”、“红七条” 等师德底线的继承和发展。</a:t>
            </a:r>
            <a:endParaRPr kumimoji="1" lang="en-US" altLang="zh-CN" b="1" dirty="0">
              <a:solidFill>
                <a:schemeClr val="bg2">
                  <a:lumMod val="10000"/>
                </a:schemeClr>
              </a:solidFill>
              <a:latin typeface="Microsoft YaHei" charset="-122"/>
              <a:ea typeface="Microsoft YaHei" charset="-122"/>
              <a:cs typeface="Microsoft YaHei" charset="-122"/>
            </a:endParaRPr>
          </a:p>
        </p:txBody>
      </p:sp>
      <p:sp>
        <p:nvSpPr>
          <p:cNvPr id="10" name="文本框 9"/>
          <p:cNvSpPr txBox="1"/>
          <p:nvPr/>
        </p:nvSpPr>
        <p:spPr>
          <a:xfrm>
            <a:off x="512970" y="4042048"/>
            <a:ext cx="1562022" cy="523220"/>
          </a:xfrm>
          <a:prstGeom prst="rect">
            <a:avLst/>
          </a:prstGeom>
          <a:noFill/>
        </p:spPr>
        <p:txBody>
          <a:bodyPr wrap="square" rtlCol="0">
            <a:spAutoFit/>
          </a:bodyPr>
          <a:lstStyle/>
          <a:p>
            <a:r>
              <a:rPr kumimoji="1" lang="zh-CN" altLang="en-US" sz="2800" b="1" dirty="0">
                <a:solidFill>
                  <a:srgbClr val="C00000"/>
                </a:solidFill>
                <a:latin typeface="Microsoft YaHei" charset="-122"/>
                <a:ea typeface="Microsoft YaHei" charset="-122"/>
                <a:cs typeface="Microsoft YaHei" charset="-122"/>
              </a:rPr>
              <a:t>其次：</a:t>
            </a:r>
            <a:endParaRPr kumimoji="1" lang="en-US" altLang="zh-CN" sz="2800" b="1" dirty="0">
              <a:solidFill>
                <a:srgbClr val="C00000"/>
              </a:solidFill>
              <a:latin typeface="Microsoft YaHei" charset="-122"/>
              <a:ea typeface="Microsoft YaHei" charset="-122"/>
              <a:cs typeface="Microsoft YaHei" charset="-122"/>
            </a:endParaRPr>
          </a:p>
        </p:txBody>
      </p:sp>
      <p:sp>
        <p:nvSpPr>
          <p:cNvPr id="11" name="文本框 10"/>
          <p:cNvSpPr txBox="1"/>
          <p:nvPr/>
        </p:nvSpPr>
        <p:spPr>
          <a:xfrm>
            <a:off x="1818252" y="3719043"/>
            <a:ext cx="10001215" cy="1116781"/>
          </a:xfrm>
          <a:prstGeom prst="rect">
            <a:avLst/>
          </a:prstGeom>
          <a:noFill/>
        </p:spPr>
        <p:txBody>
          <a:bodyPr wrap="square" rtlCol="0">
            <a:spAutoFit/>
          </a:bodyPr>
          <a:lstStyle/>
          <a:p>
            <a:pPr>
              <a:lnSpc>
                <a:spcPct val="200000"/>
              </a:lnSpc>
            </a:pPr>
            <a:r>
              <a:rPr kumimoji="1" lang="zh-CN" altLang="en-US" b="1" dirty="0">
                <a:solidFill>
                  <a:schemeClr val="bg2">
                    <a:lumMod val="10000"/>
                  </a:schemeClr>
                </a:solidFill>
                <a:latin typeface="Microsoft YaHei" charset="-122"/>
                <a:ea typeface="Microsoft YaHei" charset="-122"/>
                <a:cs typeface="Microsoft YaHei" charset="-122"/>
              </a:rPr>
              <a:t>准则规范的不仅是教师职业道德行为，还对教师提高政治素质、传播优秀文化、积极奉献社会等方面提出要求。</a:t>
            </a:r>
            <a:endParaRPr kumimoji="1" lang="en-US" altLang="zh-CN" b="1" dirty="0">
              <a:solidFill>
                <a:schemeClr val="bg2">
                  <a:lumMod val="10000"/>
                </a:schemeClr>
              </a:solidFill>
              <a:latin typeface="Microsoft YaHei" charset="-122"/>
              <a:ea typeface="Microsoft YaHei" charset="-122"/>
              <a:cs typeface="Microsoft YaHei" charset="-122"/>
            </a:endParaRPr>
          </a:p>
        </p:txBody>
      </p:sp>
      <p:sp>
        <p:nvSpPr>
          <p:cNvPr id="12" name="文本框 11"/>
          <p:cNvSpPr txBox="1"/>
          <p:nvPr/>
        </p:nvSpPr>
        <p:spPr>
          <a:xfrm>
            <a:off x="512970" y="5406746"/>
            <a:ext cx="1562022" cy="523220"/>
          </a:xfrm>
          <a:prstGeom prst="rect">
            <a:avLst/>
          </a:prstGeom>
          <a:noFill/>
        </p:spPr>
        <p:txBody>
          <a:bodyPr wrap="square" rtlCol="0">
            <a:spAutoFit/>
          </a:bodyPr>
          <a:lstStyle/>
          <a:p>
            <a:r>
              <a:rPr kumimoji="1" lang="zh-CN" altLang="en-US" sz="2800" b="1" dirty="0">
                <a:solidFill>
                  <a:srgbClr val="C00000"/>
                </a:solidFill>
                <a:latin typeface="Microsoft YaHei" charset="-122"/>
                <a:ea typeface="Microsoft YaHei" charset="-122"/>
                <a:cs typeface="Microsoft YaHei" charset="-122"/>
              </a:rPr>
              <a:t>再次：</a:t>
            </a:r>
            <a:endParaRPr kumimoji="1" lang="en-US" altLang="zh-CN" sz="2800" b="1" dirty="0">
              <a:solidFill>
                <a:srgbClr val="C00000"/>
              </a:solidFill>
              <a:latin typeface="Microsoft YaHei" charset="-122"/>
              <a:ea typeface="Microsoft YaHei" charset="-122"/>
              <a:cs typeface="Microsoft YaHei" charset="-122"/>
            </a:endParaRPr>
          </a:p>
        </p:txBody>
      </p:sp>
      <p:sp>
        <p:nvSpPr>
          <p:cNvPr id="13" name="文本框 12"/>
          <p:cNvSpPr txBox="1"/>
          <p:nvPr/>
        </p:nvSpPr>
        <p:spPr>
          <a:xfrm>
            <a:off x="1818252" y="5081830"/>
            <a:ext cx="10001215" cy="1116781"/>
          </a:xfrm>
          <a:prstGeom prst="rect">
            <a:avLst/>
          </a:prstGeom>
          <a:noFill/>
        </p:spPr>
        <p:txBody>
          <a:bodyPr wrap="square" rtlCol="0">
            <a:spAutoFit/>
          </a:bodyPr>
          <a:lstStyle/>
          <a:p>
            <a:pPr>
              <a:lnSpc>
                <a:spcPct val="200000"/>
              </a:lnSpc>
            </a:pPr>
            <a:r>
              <a:rPr kumimoji="1" lang="zh-CN" altLang="en-US" b="1" dirty="0">
                <a:solidFill>
                  <a:schemeClr val="bg2">
                    <a:lumMod val="10000"/>
                  </a:schemeClr>
                </a:solidFill>
                <a:latin typeface="Microsoft YaHei" charset="-122"/>
                <a:ea typeface="Microsoft YaHei" charset="-122"/>
                <a:cs typeface="Microsoft YaHei" charset="-122"/>
              </a:rPr>
              <a:t>准则是原则性规定，此前制定的“红七条”等以及严禁教师违规收受学生及家长礼品礼金、严禁中小学校和在职中小学教师有偿补课的规定与准则结合执行。</a:t>
            </a:r>
            <a:endParaRPr kumimoji="1" lang="en-US" altLang="zh-CN" b="1" dirty="0">
              <a:solidFill>
                <a:schemeClr val="bg2">
                  <a:lumMod val="10000"/>
                </a:schemeClr>
              </a:solidFill>
              <a:latin typeface="Microsoft YaHei" charset="-122"/>
              <a:ea typeface="Microsoft YaHei" charset="-122"/>
              <a:cs typeface="Microsoft YaHei" charset="-122"/>
            </a:endParaRPr>
          </a:p>
        </p:txBody>
      </p:sp>
      <p:cxnSp>
        <p:nvCxnSpPr>
          <p:cNvPr id="14" name="直线连接符 13"/>
          <p:cNvCxnSpPr/>
          <p:nvPr/>
        </p:nvCxnSpPr>
        <p:spPr>
          <a:xfrm>
            <a:off x="512970" y="3665898"/>
            <a:ext cx="11187964"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a:off x="631503" y="5073195"/>
            <a:ext cx="11187964" cy="0"/>
          </a:xfrm>
          <a:prstGeom prst="line">
            <a:avLst/>
          </a:prstGeom>
          <a:ln>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0" y="584636"/>
            <a:ext cx="9782426" cy="584775"/>
          </a:xfrm>
          <a:prstGeom prst="rect">
            <a:avLst/>
          </a:prstGeom>
          <a:noFill/>
        </p:spPr>
        <p:txBody>
          <a:bodyPr wrap="square" rtlCol="0">
            <a:spAutoFit/>
          </a:bodyPr>
          <a:lstStyle>
            <a:defPPr>
              <a:defRPr lang="zh-CN"/>
            </a:defPPr>
            <a:lvl1pPr marL="457200" indent="-457200" algn="ctr">
              <a:buFont typeface="Wingdings" panose="05000000000000000000" pitchFamily="2" charset="2"/>
              <a:buChar char="l"/>
              <a:defRPr kumimoji="1" sz="3200" b="1">
                <a:solidFill>
                  <a:schemeClr val="bg2">
                    <a:lumMod val="25000"/>
                  </a:schemeClr>
                </a:solidFill>
                <a:latin typeface="Microsoft YaHei" charset="-122"/>
                <a:ea typeface="Microsoft YaHei" charset="-122"/>
                <a:cs typeface="Microsoft YaHei" charset="-122"/>
              </a:defRPr>
            </a:lvl1pPr>
          </a:lstStyle>
          <a:p>
            <a:r>
              <a:rPr lang="en-US" altLang="zh-CN" dirty="0"/>
              <a:t>《</a:t>
            </a:r>
            <a:r>
              <a:rPr lang="zh-CN" altLang="en-US" dirty="0"/>
              <a:t>准则</a:t>
            </a:r>
            <a:r>
              <a:rPr lang="en-US" altLang="zh-CN" dirty="0"/>
              <a:t>》</a:t>
            </a:r>
            <a:r>
              <a:rPr lang="zh-CN" altLang="en-US" dirty="0"/>
              <a:t>与“十条红线”、“红七条”的关系</a:t>
            </a:r>
            <a:endParaRPr lang="en-US" altLang="zh-CN" dirty="0"/>
          </a:p>
        </p:txBody>
      </p:sp>
    </p:spTree>
    <p:extLst>
      <p:ext uri="{BB962C8B-B14F-4D97-AF65-F5344CB8AC3E}">
        <p14:creationId xmlns:p14="http://schemas.microsoft.com/office/powerpoint/2010/main" val="343301338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文本框 20"/>
          <p:cNvSpPr txBox="1"/>
          <p:nvPr/>
        </p:nvSpPr>
        <p:spPr>
          <a:xfrm>
            <a:off x="2654695" y="1275082"/>
            <a:ext cx="6885048" cy="1754326"/>
          </a:xfrm>
          <a:prstGeom prst="rect">
            <a:avLst/>
          </a:prstGeom>
          <a:noFill/>
        </p:spPr>
        <p:txBody>
          <a:bodyPr wrap="square" rtlCol="0">
            <a:spAutoFit/>
          </a:bodyPr>
          <a:lstStyle/>
          <a:p>
            <a:pPr algn="ctr"/>
            <a:r>
              <a:rPr kumimoji="1" lang="zh-CN" altLang="en-US" sz="5400" b="1" dirty="0">
                <a:solidFill>
                  <a:srgbClr val="C00000"/>
                </a:solidFill>
                <a:latin typeface="Microsoft YaHei" charset="-122"/>
                <a:ea typeface="Microsoft YaHei" charset="-122"/>
                <a:cs typeface="Microsoft YaHei" charset="-122"/>
              </a:rPr>
              <a:t>新时代教师职业</a:t>
            </a:r>
            <a:r>
              <a:rPr kumimoji="1" lang="zh-CN" altLang="en-US" sz="5400" b="1" dirty="0" smtClean="0">
                <a:solidFill>
                  <a:srgbClr val="C00000"/>
                </a:solidFill>
                <a:latin typeface="Microsoft YaHei" charset="-122"/>
                <a:ea typeface="Microsoft YaHei" charset="-122"/>
                <a:cs typeface="Microsoft YaHei" charset="-122"/>
              </a:rPr>
              <a:t>行为</a:t>
            </a:r>
            <a:endParaRPr kumimoji="1" lang="en-US" altLang="zh-CN" sz="5400" b="1" dirty="0" smtClean="0">
              <a:solidFill>
                <a:srgbClr val="C00000"/>
              </a:solidFill>
              <a:latin typeface="Microsoft YaHei" charset="-122"/>
              <a:ea typeface="Microsoft YaHei" charset="-122"/>
              <a:cs typeface="Microsoft YaHei" charset="-122"/>
            </a:endParaRPr>
          </a:p>
          <a:p>
            <a:pPr algn="ctr"/>
            <a:r>
              <a:rPr kumimoji="1" lang="zh-CN" altLang="en-US" sz="5400" b="1" dirty="0" smtClean="0">
                <a:solidFill>
                  <a:srgbClr val="C00000"/>
                </a:solidFill>
                <a:latin typeface="Microsoft YaHei" charset="-122"/>
                <a:ea typeface="Microsoft YaHei" charset="-122"/>
                <a:cs typeface="Microsoft YaHei" charset="-122"/>
              </a:rPr>
              <a:t>十</a:t>
            </a:r>
            <a:r>
              <a:rPr kumimoji="1" lang="zh-CN" altLang="en-US" sz="5400" b="1" dirty="0">
                <a:solidFill>
                  <a:srgbClr val="C00000"/>
                </a:solidFill>
                <a:latin typeface="Microsoft YaHei" charset="-122"/>
                <a:ea typeface="Microsoft YaHei" charset="-122"/>
                <a:cs typeface="Microsoft YaHei" charset="-122"/>
              </a:rPr>
              <a:t>项准则简介</a:t>
            </a:r>
            <a:endParaRPr kumimoji="1" lang="en-US" altLang="zh-CN" sz="5400" b="1" dirty="0">
              <a:solidFill>
                <a:srgbClr val="C00000"/>
              </a:solidFill>
              <a:latin typeface="Microsoft YaHei" charset="-122"/>
              <a:ea typeface="Microsoft YaHei" charset="-122"/>
              <a:cs typeface="Microsoft YaHei" charset="-122"/>
            </a:endParaRPr>
          </a:p>
        </p:txBody>
      </p:sp>
      <p:sp>
        <p:nvSpPr>
          <p:cNvPr id="23" name="文本框 22"/>
          <p:cNvSpPr txBox="1"/>
          <p:nvPr/>
        </p:nvSpPr>
        <p:spPr>
          <a:xfrm>
            <a:off x="3267157" y="3825985"/>
            <a:ext cx="5660123" cy="523220"/>
          </a:xfrm>
          <a:prstGeom prst="rect">
            <a:avLst/>
          </a:prstGeom>
          <a:noFill/>
        </p:spPr>
        <p:txBody>
          <a:bodyPr wrap="square" rtlCol="0">
            <a:spAutoFit/>
          </a:bodyPr>
          <a:lstStyle/>
          <a:p>
            <a:pPr algn="ctr"/>
            <a:r>
              <a:rPr kumimoji="1" lang="zh-CN" altLang="en-US" sz="2800" b="1" dirty="0">
                <a:solidFill>
                  <a:srgbClr val="C00000"/>
                </a:solidFill>
                <a:latin typeface="Microsoft YaHei" charset="-122"/>
                <a:ea typeface="Microsoft YaHei" charset="-122"/>
                <a:cs typeface="Microsoft YaHei" charset="-122"/>
              </a:rPr>
              <a:t>进一步规范教师职业行为</a:t>
            </a:r>
            <a:endParaRPr kumimoji="1" lang="en-US" altLang="zh-CN" sz="2800" b="1" dirty="0">
              <a:solidFill>
                <a:srgbClr val="C00000"/>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94583542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grpSp>
        <p:nvGrpSpPr>
          <p:cNvPr id="14" name="组 3"/>
          <p:cNvGrpSpPr/>
          <p:nvPr/>
        </p:nvGrpSpPr>
        <p:grpSpPr>
          <a:xfrm>
            <a:off x="302013" y="1741714"/>
            <a:ext cx="2950426" cy="546556"/>
            <a:chOff x="2298908" y="4908651"/>
            <a:chExt cx="6533306" cy="546556"/>
          </a:xfrm>
        </p:grpSpPr>
        <p:sp>
          <p:nvSpPr>
            <p:cNvPr id="15" name="圆角矩形 14"/>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中文名</a:t>
              </a:r>
              <a:endParaRPr kumimoji="1" lang="en-US" altLang="zh-CN" sz="2000" b="1" dirty="0">
                <a:solidFill>
                  <a:schemeClr val="bg1"/>
                </a:solidFill>
                <a:latin typeface="Microsoft YaHei" charset="-122"/>
                <a:ea typeface="Microsoft YaHei" charset="-122"/>
                <a:cs typeface="Microsoft YaHei" charset="-122"/>
              </a:endParaRPr>
            </a:p>
          </p:txBody>
        </p:sp>
      </p:grpSp>
      <p:sp>
        <p:nvSpPr>
          <p:cNvPr id="18" name="文本框 17"/>
          <p:cNvSpPr txBox="1"/>
          <p:nvPr/>
        </p:nvSpPr>
        <p:spPr>
          <a:xfrm>
            <a:off x="302013" y="2361493"/>
            <a:ext cx="4925022" cy="1477328"/>
          </a:xfrm>
          <a:prstGeom prst="rect">
            <a:avLst/>
          </a:prstGeom>
          <a:noFill/>
        </p:spPr>
        <p:txBody>
          <a:bodyPr wrap="square" rtlCol="0">
            <a:spAutoFit/>
          </a:bodyPr>
          <a:lstStyle/>
          <a:p>
            <a:pPr>
              <a:lnSpc>
                <a:spcPct val="150000"/>
              </a:lnSpc>
            </a:pPr>
            <a:r>
              <a:rPr kumimoji="1" lang="en-US" altLang="zh-CN" sz="2000" b="1" dirty="0">
                <a:solidFill>
                  <a:srgbClr val="C00000"/>
                </a:solidFill>
                <a:latin typeface="Microsoft YaHei" charset="-122"/>
                <a:ea typeface="Microsoft YaHei" charset="-122"/>
                <a:cs typeface="Microsoft YaHei" charset="-122"/>
              </a:rPr>
              <a:t>《</a:t>
            </a:r>
            <a:r>
              <a:rPr kumimoji="1" lang="zh-CN" altLang="en-US" sz="2000" b="1" dirty="0">
                <a:solidFill>
                  <a:srgbClr val="C00000"/>
                </a:solidFill>
                <a:latin typeface="Microsoft YaHei" charset="-122"/>
                <a:ea typeface="Microsoft YaHei" charset="-122"/>
                <a:cs typeface="Microsoft YaHei" charset="-122"/>
              </a:rPr>
              <a:t>新时代高校教师职业行为十项准则</a:t>
            </a:r>
            <a:r>
              <a:rPr kumimoji="1" lang="en-US" altLang="zh-CN" sz="2000" b="1" dirty="0">
                <a:solidFill>
                  <a:srgbClr val="C00000"/>
                </a:solidFill>
                <a:latin typeface="Microsoft YaHei" charset="-122"/>
                <a:ea typeface="Microsoft YaHei" charset="-122"/>
                <a:cs typeface="Microsoft YaHei" charset="-122"/>
              </a:rPr>
              <a:t>》《</a:t>
            </a:r>
            <a:r>
              <a:rPr kumimoji="1" lang="zh-CN" altLang="en-US" sz="2000" b="1" dirty="0">
                <a:solidFill>
                  <a:srgbClr val="C00000"/>
                </a:solidFill>
                <a:latin typeface="Microsoft YaHei" charset="-122"/>
                <a:ea typeface="Microsoft YaHei" charset="-122"/>
                <a:cs typeface="Microsoft YaHei" charset="-122"/>
              </a:rPr>
              <a:t>新时代中小学教师职业行为十项准则</a:t>
            </a:r>
            <a:r>
              <a:rPr kumimoji="1" lang="en-US" altLang="zh-CN" sz="2000" b="1" dirty="0">
                <a:solidFill>
                  <a:srgbClr val="C00000"/>
                </a:solidFill>
                <a:latin typeface="Microsoft YaHei" charset="-122"/>
                <a:ea typeface="Microsoft YaHei" charset="-122"/>
                <a:cs typeface="Microsoft YaHei" charset="-122"/>
              </a:rPr>
              <a:t>》《</a:t>
            </a:r>
            <a:r>
              <a:rPr kumimoji="1" lang="zh-CN" altLang="en-US" sz="2000" b="1" dirty="0">
                <a:solidFill>
                  <a:srgbClr val="C00000"/>
                </a:solidFill>
                <a:latin typeface="Microsoft YaHei" charset="-122"/>
                <a:ea typeface="Microsoft YaHei" charset="-122"/>
                <a:cs typeface="Microsoft YaHei" charset="-122"/>
              </a:rPr>
              <a:t>新时代幼儿园教师职业行为十项准则</a:t>
            </a:r>
            <a:r>
              <a:rPr kumimoji="1" lang="en-US" altLang="zh-CN" sz="2000" b="1" dirty="0">
                <a:solidFill>
                  <a:srgbClr val="C00000"/>
                </a:solidFill>
                <a:latin typeface="Microsoft YaHei" charset="-122"/>
                <a:ea typeface="Microsoft YaHei" charset="-122"/>
                <a:cs typeface="Microsoft YaHei" charset="-122"/>
              </a:rPr>
              <a:t>》</a:t>
            </a:r>
            <a:endParaRPr kumimoji="1" lang="en-US" altLang="zh-CN" sz="3200" b="1" dirty="0">
              <a:solidFill>
                <a:srgbClr val="C00000"/>
              </a:solidFill>
              <a:latin typeface="Microsoft YaHei" charset="-122"/>
              <a:ea typeface="Microsoft YaHei" charset="-122"/>
              <a:cs typeface="Microsoft YaHei" charset="-122"/>
            </a:endParaRPr>
          </a:p>
        </p:txBody>
      </p:sp>
      <p:grpSp>
        <p:nvGrpSpPr>
          <p:cNvPr id="19" name="组 7"/>
          <p:cNvGrpSpPr/>
          <p:nvPr/>
        </p:nvGrpSpPr>
        <p:grpSpPr>
          <a:xfrm>
            <a:off x="5242828" y="1590235"/>
            <a:ext cx="2950426" cy="546556"/>
            <a:chOff x="2298908" y="4908651"/>
            <a:chExt cx="6533306" cy="546556"/>
          </a:xfrm>
        </p:grpSpPr>
        <p:sp>
          <p:nvSpPr>
            <p:cNvPr id="20" name="圆角矩形 19"/>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发文机构</a:t>
              </a:r>
              <a:endParaRPr kumimoji="1" lang="en-US" altLang="zh-CN" sz="2000" b="1" dirty="0">
                <a:solidFill>
                  <a:schemeClr val="bg1"/>
                </a:solidFill>
                <a:latin typeface="Microsoft YaHei" charset="-122"/>
                <a:ea typeface="Microsoft YaHei" charset="-122"/>
                <a:cs typeface="Microsoft YaHei" charset="-122"/>
              </a:endParaRPr>
            </a:p>
          </p:txBody>
        </p:sp>
      </p:grpSp>
      <p:sp>
        <p:nvSpPr>
          <p:cNvPr id="22" name="文本框 21"/>
          <p:cNvSpPr txBox="1"/>
          <p:nvPr/>
        </p:nvSpPr>
        <p:spPr>
          <a:xfrm>
            <a:off x="5474058" y="2210014"/>
            <a:ext cx="3252340" cy="553998"/>
          </a:xfrm>
          <a:prstGeom prst="rect">
            <a:avLst/>
          </a:prstGeom>
          <a:noFill/>
        </p:spPr>
        <p:txBody>
          <a:bodyPr wrap="square" rtlCol="0">
            <a:spAutoFit/>
          </a:bodyPr>
          <a:lstStyle/>
          <a:p>
            <a:pPr>
              <a:lnSpc>
                <a:spcPct val="150000"/>
              </a:lnSpc>
            </a:pPr>
            <a:r>
              <a:rPr kumimoji="1" lang="zh-CN" altLang="en-US" sz="2000" b="1" dirty="0">
                <a:solidFill>
                  <a:srgbClr val="C00000"/>
                </a:solidFill>
                <a:latin typeface="Microsoft YaHei" charset="-122"/>
                <a:ea typeface="Microsoft YaHei" charset="-122"/>
                <a:cs typeface="Microsoft YaHei" charset="-122"/>
              </a:rPr>
              <a:t>中华人民共和国教育部</a:t>
            </a:r>
            <a:endParaRPr kumimoji="1" lang="en-US" altLang="zh-CN" sz="3200" b="1" dirty="0">
              <a:solidFill>
                <a:srgbClr val="C00000"/>
              </a:solidFill>
              <a:latin typeface="Microsoft YaHei" charset="-122"/>
              <a:ea typeface="Microsoft YaHei" charset="-122"/>
              <a:cs typeface="Microsoft YaHei" charset="-122"/>
            </a:endParaRPr>
          </a:p>
        </p:txBody>
      </p:sp>
      <p:grpSp>
        <p:nvGrpSpPr>
          <p:cNvPr id="23" name="组 11"/>
          <p:cNvGrpSpPr/>
          <p:nvPr/>
        </p:nvGrpSpPr>
        <p:grpSpPr>
          <a:xfrm>
            <a:off x="8708430" y="1590235"/>
            <a:ext cx="2950426" cy="546556"/>
            <a:chOff x="2298908" y="4908651"/>
            <a:chExt cx="6533306" cy="546556"/>
          </a:xfrm>
        </p:grpSpPr>
        <p:sp>
          <p:nvSpPr>
            <p:cNvPr id="24" name="圆角矩形 23"/>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发布时间</a:t>
              </a:r>
              <a:endParaRPr kumimoji="1" lang="en-US" altLang="zh-CN" sz="2000" b="1" dirty="0">
                <a:solidFill>
                  <a:schemeClr val="bg1"/>
                </a:solidFill>
                <a:latin typeface="Microsoft YaHei" charset="-122"/>
                <a:ea typeface="Microsoft YaHei" charset="-122"/>
                <a:cs typeface="Microsoft YaHei" charset="-122"/>
              </a:endParaRPr>
            </a:p>
          </p:txBody>
        </p:sp>
      </p:grpSp>
      <p:sp>
        <p:nvSpPr>
          <p:cNvPr id="26" name="文本框 25"/>
          <p:cNvSpPr txBox="1"/>
          <p:nvPr/>
        </p:nvSpPr>
        <p:spPr>
          <a:xfrm>
            <a:off x="8939660" y="2210014"/>
            <a:ext cx="3252340" cy="553998"/>
          </a:xfrm>
          <a:prstGeom prst="rect">
            <a:avLst/>
          </a:prstGeom>
          <a:noFill/>
        </p:spPr>
        <p:txBody>
          <a:bodyPr wrap="square" rtlCol="0">
            <a:spAutoFit/>
          </a:bodyPr>
          <a:lstStyle/>
          <a:p>
            <a:pPr>
              <a:lnSpc>
                <a:spcPct val="150000"/>
              </a:lnSpc>
            </a:pPr>
            <a:r>
              <a:rPr kumimoji="1" lang="en-US" altLang="zh-CN" sz="2000" b="1" dirty="0">
                <a:solidFill>
                  <a:srgbClr val="C00000"/>
                </a:solidFill>
                <a:latin typeface="Microsoft YaHei" charset="-122"/>
                <a:ea typeface="Microsoft YaHei" charset="-122"/>
                <a:cs typeface="Microsoft YaHei" charset="-122"/>
              </a:rPr>
              <a:t>2018</a:t>
            </a:r>
            <a:r>
              <a:rPr kumimoji="1" lang="zh-CN" altLang="en-US" sz="2000" b="1" dirty="0">
                <a:solidFill>
                  <a:srgbClr val="C00000"/>
                </a:solidFill>
                <a:latin typeface="Microsoft YaHei" charset="-122"/>
                <a:ea typeface="Microsoft YaHei" charset="-122"/>
                <a:cs typeface="Microsoft YaHei" charset="-122"/>
              </a:rPr>
              <a:t>年</a:t>
            </a:r>
            <a:r>
              <a:rPr kumimoji="1" lang="en-US" altLang="zh-CN" sz="2000" b="1" dirty="0">
                <a:solidFill>
                  <a:srgbClr val="C00000"/>
                </a:solidFill>
                <a:latin typeface="Microsoft YaHei" charset="-122"/>
                <a:ea typeface="Microsoft YaHei" charset="-122"/>
                <a:cs typeface="Microsoft YaHei" charset="-122"/>
              </a:rPr>
              <a:t>11</a:t>
            </a:r>
            <a:r>
              <a:rPr kumimoji="1" lang="zh-CN" altLang="en-US" sz="2000" b="1" dirty="0">
                <a:solidFill>
                  <a:srgbClr val="C00000"/>
                </a:solidFill>
                <a:latin typeface="Microsoft YaHei" charset="-122"/>
                <a:ea typeface="Microsoft YaHei" charset="-122"/>
                <a:cs typeface="Microsoft YaHei" charset="-122"/>
              </a:rPr>
              <a:t>月</a:t>
            </a:r>
            <a:r>
              <a:rPr kumimoji="1" lang="en-US" altLang="zh-CN" sz="2000" b="1" dirty="0">
                <a:solidFill>
                  <a:srgbClr val="C00000"/>
                </a:solidFill>
                <a:latin typeface="Microsoft YaHei" charset="-122"/>
                <a:ea typeface="Microsoft YaHei" charset="-122"/>
                <a:cs typeface="Microsoft YaHei" charset="-122"/>
              </a:rPr>
              <a:t>8</a:t>
            </a:r>
            <a:r>
              <a:rPr kumimoji="1" lang="zh-CN" altLang="en-US" sz="2000" b="1" dirty="0">
                <a:solidFill>
                  <a:srgbClr val="C00000"/>
                </a:solidFill>
                <a:latin typeface="Microsoft YaHei" charset="-122"/>
                <a:ea typeface="Microsoft YaHei" charset="-122"/>
                <a:cs typeface="Microsoft YaHei" charset="-122"/>
              </a:rPr>
              <a:t>日</a:t>
            </a:r>
            <a:endParaRPr kumimoji="1" lang="en-US" altLang="zh-CN" sz="3200" b="1" dirty="0">
              <a:solidFill>
                <a:srgbClr val="C00000"/>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227919205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8"/>
                                        </p:tgtEl>
                                        <p:attrNameLst>
                                          <p:attrName>ppt_y</p:attrName>
                                        </p:attrNameLst>
                                      </p:cBhvr>
                                      <p:tavLst>
                                        <p:tav tm="0">
                                          <p:val>
                                            <p:strVal val="#ppt_y"/>
                                          </p:val>
                                        </p:tav>
                                        <p:tav tm="100000">
                                          <p:val>
                                            <p:strVal val="#ppt_y"/>
                                          </p:val>
                                        </p:tav>
                                      </p:tavLst>
                                    </p:anim>
                                    <p:anim calcmode="lin" valueType="num">
                                      <p:cBhvr>
                                        <p:cTn id="15"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2"/>
                                        </p:tgtEl>
                                        <p:attrNameLst>
                                          <p:attrName>ppt_y</p:attrName>
                                        </p:attrNameLst>
                                      </p:cBhvr>
                                      <p:tavLst>
                                        <p:tav tm="0">
                                          <p:val>
                                            <p:strVal val="#ppt_y"/>
                                          </p:val>
                                        </p:tav>
                                        <p:tav tm="100000">
                                          <p:val>
                                            <p:strVal val="#ppt_y"/>
                                          </p:val>
                                        </p:tav>
                                      </p:tavLst>
                                    </p:anim>
                                    <p:anim calcmode="lin" valueType="num">
                                      <p:cBhvr>
                                        <p:cTn id="30"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6"/>
                                        </p:tgtEl>
                                        <p:attrNameLst>
                                          <p:attrName>ppt_y</p:attrName>
                                        </p:attrNameLst>
                                      </p:cBhvr>
                                      <p:tavLst>
                                        <p:tav tm="0">
                                          <p:val>
                                            <p:strVal val="#ppt_y"/>
                                          </p:val>
                                        </p:tav>
                                        <p:tav tm="100000">
                                          <p:val>
                                            <p:strVal val="#ppt_y"/>
                                          </p:val>
                                        </p:tav>
                                      </p:tavLst>
                                    </p:anim>
                                    <p:anim calcmode="lin" valueType="num">
                                      <p:cBhvr>
                                        <p:cTn id="4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grpSp>
        <p:nvGrpSpPr>
          <p:cNvPr id="16" name="组 2"/>
          <p:cNvGrpSpPr/>
          <p:nvPr/>
        </p:nvGrpSpPr>
        <p:grpSpPr>
          <a:xfrm>
            <a:off x="435588" y="1229528"/>
            <a:ext cx="2492940" cy="1653976"/>
            <a:chOff x="2810932" y="4908651"/>
            <a:chExt cx="5520268" cy="1975710"/>
          </a:xfrm>
        </p:grpSpPr>
        <p:sp>
          <p:nvSpPr>
            <p:cNvPr id="27" name="圆角矩形 26"/>
            <p:cNvSpPr/>
            <p:nvPr/>
          </p:nvSpPr>
          <p:spPr>
            <a:xfrm>
              <a:off x="2810932" y="4908651"/>
              <a:ext cx="5520267" cy="1975710"/>
            </a:xfrm>
            <a:prstGeom prst="roundRect">
              <a:avLst>
                <a:gd name="adj" fmla="val 1057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2810932" y="5273952"/>
              <a:ext cx="5520268" cy="1077218"/>
            </a:xfrm>
            <a:prstGeom prst="rect">
              <a:avLst/>
            </a:prstGeom>
            <a:noFill/>
          </p:spPr>
          <p:txBody>
            <a:bodyPr wrap="square" rtlCol="0">
              <a:spAutoFit/>
            </a:bodyPr>
            <a:lstStyle/>
            <a:p>
              <a:pPr algn="ctr"/>
              <a:r>
                <a:rPr kumimoji="1" lang="zh-CN" altLang="en-US" sz="3200" b="1" dirty="0">
                  <a:solidFill>
                    <a:schemeClr val="bg1"/>
                  </a:solidFill>
                  <a:latin typeface="Microsoft YaHei" charset="-122"/>
                  <a:ea typeface="Microsoft YaHei" charset="-122"/>
                  <a:cs typeface="Microsoft YaHei" charset="-122"/>
                </a:rPr>
                <a:t>准则</a:t>
              </a:r>
              <a:endParaRPr kumimoji="1" lang="en-US" altLang="zh-CN" sz="3200" b="1" dirty="0">
                <a:solidFill>
                  <a:schemeClr val="bg1"/>
                </a:solidFill>
                <a:latin typeface="Microsoft YaHei" charset="-122"/>
                <a:ea typeface="Microsoft YaHei" charset="-122"/>
                <a:cs typeface="Microsoft YaHei" charset="-122"/>
              </a:endParaRPr>
            </a:p>
            <a:p>
              <a:pPr algn="ctr"/>
              <a:r>
                <a:rPr kumimoji="1" lang="zh-CN" altLang="en-US" sz="3200" b="1" dirty="0">
                  <a:solidFill>
                    <a:schemeClr val="bg1"/>
                  </a:solidFill>
                  <a:latin typeface="Microsoft YaHei" charset="-122"/>
                  <a:ea typeface="Microsoft YaHei" charset="-122"/>
                  <a:cs typeface="Microsoft YaHei" charset="-122"/>
                </a:rPr>
                <a:t>强调</a:t>
              </a:r>
              <a:endParaRPr kumimoji="1" lang="en-US" altLang="zh-CN" sz="3200" b="1" dirty="0">
                <a:solidFill>
                  <a:schemeClr val="bg1"/>
                </a:solidFill>
                <a:latin typeface="Microsoft YaHei" charset="-122"/>
                <a:ea typeface="Microsoft YaHei" charset="-122"/>
                <a:cs typeface="Microsoft YaHei" charset="-122"/>
              </a:endParaRPr>
            </a:p>
          </p:txBody>
        </p:sp>
      </p:grpSp>
      <p:sp>
        <p:nvSpPr>
          <p:cNvPr id="29" name="文本框 28"/>
          <p:cNvSpPr txBox="1"/>
          <p:nvPr/>
        </p:nvSpPr>
        <p:spPr>
          <a:xfrm>
            <a:off x="3762406" y="948550"/>
            <a:ext cx="7965137" cy="3416320"/>
          </a:xfrm>
          <a:prstGeom prst="rect">
            <a:avLst/>
          </a:prstGeom>
          <a:noFill/>
        </p:spPr>
        <p:txBody>
          <a:bodyPr wrap="square" rtlCol="0">
            <a:spAutoFit/>
          </a:bodyPr>
          <a:lstStyle/>
          <a:p>
            <a:pPr>
              <a:lnSpc>
                <a:spcPct val="150000"/>
              </a:lnSpc>
            </a:pPr>
            <a:r>
              <a:rPr kumimoji="1" lang="zh-CN" altLang="en-US" b="1" dirty="0" smtClean="0">
                <a:solidFill>
                  <a:schemeClr val="bg2">
                    <a:lumMod val="25000"/>
                  </a:schemeClr>
                </a:solidFill>
                <a:latin typeface="Microsoft YaHei" charset="-122"/>
                <a:ea typeface="Microsoft YaHei" charset="-122"/>
                <a:cs typeface="Microsoft YaHei" charset="-122"/>
              </a:rPr>
              <a:t>       长期以来</a:t>
            </a:r>
            <a:r>
              <a:rPr kumimoji="1" lang="zh-CN" altLang="en-US" b="1" dirty="0">
                <a:solidFill>
                  <a:schemeClr val="bg2">
                    <a:lumMod val="25000"/>
                  </a:schemeClr>
                </a:solidFill>
                <a:latin typeface="Microsoft YaHei" charset="-122"/>
                <a:ea typeface="Microsoft YaHei" charset="-122"/>
                <a:cs typeface="Microsoft YaHei" charset="-122"/>
              </a:rPr>
              <a:t>，广大教师丰记使命、不忘初衷，爱岗敬业、教书育人，改革</a:t>
            </a:r>
            <a:r>
              <a:rPr kumimoji="1" lang="zh-CN" altLang="en-US" b="1" dirty="0" smtClean="0">
                <a:solidFill>
                  <a:schemeClr val="bg2">
                    <a:lumMod val="25000"/>
                  </a:schemeClr>
                </a:solidFill>
                <a:latin typeface="Microsoft YaHei" charset="-122"/>
                <a:ea typeface="Microsoft YaHei" charset="-122"/>
                <a:cs typeface="Microsoft YaHei" charset="-122"/>
              </a:rPr>
              <a:t>创新、服务社</a:t>
            </a:r>
            <a:r>
              <a:rPr kumimoji="1" lang="zh-CN" altLang="en-US" b="1" dirty="0">
                <a:solidFill>
                  <a:schemeClr val="bg2">
                    <a:lumMod val="25000"/>
                  </a:schemeClr>
                </a:solidFill>
                <a:latin typeface="Microsoft YaHei" charset="-122"/>
                <a:ea typeface="Microsoft YaHei" charset="-122"/>
                <a:cs typeface="Microsoft YaHei" charset="-122"/>
              </a:rPr>
              <a:t>会，作出了重要贡献，党和国家高度肯定，学生、家长和社会普遍</a:t>
            </a:r>
            <a:r>
              <a:rPr kumimoji="1" lang="zh-CN" altLang="en-US" b="1" dirty="0" smtClean="0">
                <a:solidFill>
                  <a:schemeClr val="bg2">
                    <a:lumMod val="25000"/>
                  </a:schemeClr>
                </a:solidFill>
                <a:latin typeface="Microsoft YaHei" charset="-122"/>
                <a:ea typeface="Microsoft YaHei" charset="-122"/>
                <a:cs typeface="Microsoft YaHei" charset="-122"/>
              </a:rPr>
              <a:t>尊重。但是</a:t>
            </a:r>
            <a:r>
              <a:rPr kumimoji="1" lang="zh-CN" altLang="en-US" b="1" dirty="0">
                <a:solidFill>
                  <a:schemeClr val="bg2">
                    <a:lumMod val="25000"/>
                  </a:schemeClr>
                </a:solidFill>
                <a:latin typeface="Microsoft YaHei" charset="-122"/>
                <a:ea typeface="Microsoft YaHei" charset="-122"/>
                <a:cs typeface="Microsoft YaHei" charset="-122"/>
              </a:rPr>
              <a:t>，也有个别教师放松自我要求</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不能认真履职尽责，甚至出现严重违反师德行为，损害教师队伍整体形象。为进一步增强教师的责任感、使命感荣誉感</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结合新时代对广大教师落实立德树人根本任务提出的新的更高要求，在广泛</a:t>
            </a:r>
            <a:r>
              <a:rPr kumimoji="1" lang="zh-CN" altLang="en-US" b="1" dirty="0" smtClean="0">
                <a:solidFill>
                  <a:schemeClr val="bg2">
                    <a:lumMod val="25000"/>
                  </a:schemeClr>
                </a:solidFill>
                <a:latin typeface="Microsoft YaHei" charset="-122"/>
                <a:ea typeface="Microsoft YaHei" charset="-122"/>
                <a:cs typeface="Microsoft YaHei" charset="-122"/>
              </a:rPr>
              <a:t>征求</a:t>
            </a:r>
            <a:r>
              <a:rPr kumimoji="1" lang="zh-CN" altLang="en-US" b="1" dirty="0">
                <a:solidFill>
                  <a:schemeClr val="bg2">
                    <a:lumMod val="25000"/>
                  </a:schemeClr>
                </a:solidFill>
                <a:latin typeface="Microsoft YaHei" charset="-122"/>
                <a:ea typeface="Microsoft YaHei" charset="-122"/>
                <a:cs typeface="Microsoft YaHei" charset="-122"/>
              </a:rPr>
              <a:t>一</a:t>
            </a:r>
            <a:r>
              <a:rPr kumimoji="1" lang="zh-CN" altLang="en-US" b="1" dirty="0" smtClean="0">
                <a:solidFill>
                  <a:schemeClr val="bg2">
                    <a:lumMod val="25000"/>
                  </a:schemeClr>
                </a:solidFill>
                <a:latin typeface="Microsoft YaHei" charset="-122"/>
                <a:ea typeface="Microsoft YaHei" charset="-122"/>
                <a:cs typeface="Microsoft YaHei" charset="-122"/>
              </a:rPr>
              <a:t>线教师、校长</a:t>
            </a:r>
            <a:r>
              <a:rPr kumimoji="1" lang="zh-CN" altLang="en-US" b="1" dirty="0">
                <a:solidFill>
                  <a:schemeClr val="bg2">
                    <a:lumMod val="25000"/>
                  </a:schemeClr>
                </a:solidFill>
                <a:latin typeface="Microsoft YaHei" charset="-122"/>
                <a:ea typeface="Microsoft YaHei" charset="-122"/>
                <a:cs typeface="Microsoft YaHei" charset="-122"/>
              </a:rPr>
              <a:t>、教育行政部门和专家学者意见基础上，根据高校、中小学幼儿园教师队伍不同特点，准则分别提出十个方面的准则要求，提出倡导</a:t>
            </a:r>
            <a:r>
              <a:rPr kumimoji="1" lang="zh-CN" altLang="en-US" b="1" dirty="0" smtClean="0">
                <a:solidFill>
                  <a:schemeClr val="bg2">
                    <a:lumMod val="25000"/>
                  </a:schemeClr>
                </a:solidFill>
                <a:latin typeface="Microsoft YaHei" charset="-122"/>
                <a:ea typeface="Microsoft YaHei" charset="-122"/>
                <a:cs typeface="Microsoft YaHei" charset="-122"/>
              </a:rPr>
              <a:t>希望，划定</a:t>
            </a:r>
            <a:r>
              <a:rPr kumimoji="1" lang="zh-CN" altLang="en-US" b="1" dirty="0">
                <a:solidFill>
                  <a:schemeClr val="bg2">
                    <a:lumMod val="25000"/>
                  </a:schemeClr>
                </a:solidFill>
                <a:latin typeface="Microsoft YaHei" charset="-122"/>
                <a:ea typeface="Microsoft YaHei" charset="-122"/>
                <a:cs typeface="Microsoft YaHei" charset="-122"/>
              </a:rPr>
              <a:t>基本底线。</a:t>
            </a:r>
            <a:endParaRPr kumimoji="1" lang="en-US" altLang="zh-CN" sz="2800" b="1" dirty="0">
              <a:solidFill>
                <a:schemeClr val="bg2">
                  <a:lumMod val="25000"/>
                </a:schemeClr>
              </a:solidFill>
              <a:latin typeface="Microsoft YaHei" charset="-122"/>
              <a:ea typeface="Microsoft YaHei" charset="-122"/>
              <a:cs typeface="Microsoft YaHei" charset="-122"/>
            </a:endParaRPr>
          </a:p>
        </p:txBody>
      </p:sp>
      <p:sp>
        <p:nvSpPr>
          <p:cNvPr id="30" name="五边形 29"/>
          <p:cNvSpPr/>
          <p:nvPr/>
        </p:nvSpPr>
        <p:spPr>
          <a:xfrm>
            <a:off x="3193143" y="1480783"/>
            <a:ext cx="304648" cy="1151466"/>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837510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9"/>
                                        </p:tgtEl>
                                        <p:attrNameLst>
                                          <p:attrName>ppt_y</p:attrName>
                                        </p:attrNameLst>
                                      </p:cBhvr>
                                      <p:tavLst>
                                        <p:tav tm="0">
                                          <p:val>
                                            <p:strVal val="#ppt_y"/>
                                          </p:val>
                                        </p:tav>
                                        <p:tav tm="100000">
                                          <p:val>
                                            <p:strVal val="#ppt_y"/>
                                          </p:val>
                                        </p:tav>
                                      </p:tavLst>
                                    </p:anim>
                                    <p:anim calcmode="lin" valueType="num">
                                      <p:cBhvr>
                                        <p:cTn id="20"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sp>
        <p:nvSpPr>
          <p:cNvPr id="8" name="文本框 7"/>
          <p:cNvSpPr txBox="1"/>
          <p:nvPr/>
        </p:nvSpPr>
        <p:spPr>
          <a:xfrm>
            <a:off x="3618744" y="1122451"/>
            <a:ext cx="7965137" cy="3416320"/>
          </a:xfrm>
          <a:prstGeom prst="rect">
            <a:avLst/>
          </a:prstGeom>
          <a:noFill/>
        </p:spPr>
        <p:txBody>
          <a:bodyPr wrap="square" rtlCol="0">
            <a:spAutoFit/>
          </a:bodyPr>
          <a:lstStyle/>
          <a:p>
            <a:pPr>
              <a:lnSpc>
                <a:spcPct val="150000"/>
              </a:lnSpc>
            </a:pPr>
            <a:r>
              <a:rPr kumimoji="1" lang="zh-CN" altLang="en-US" b="1" dirty="0" smtClean="0">
                <a:solidFill>
                  <a:schemeClr val="bg2">
                    <a:lumMod val="25000"/>
                  </a:schemeClr>
                </a:solidFill>
                <a:latin typeface="Microsoft YaHei" charset="-122"/>
                <a:ea typeface="Microsoft YaHei" charset="-122"/>
                <a:cs typeface="Microsoft YaHei" charset="-122"/>
              </a:rPr>
              <a:t>      各地</a:t>
            </a:r>
            <a:r>
              <a:rPr kumimoji="1" lang="zh-CN" altLang="en-US" b="1" dirty="0">
                <a:solidFill>
                  <a:schemeClr val="bg2">
                    <a:lumMod val="25000"/>
                  </a:schemeClr>
                </a:solidFill>
                <a:latin typeface="Microsoft YaHei" charset="-122"/>
                <a:ea typeface="Microsoft YaHei" charset="-122"/>
                <a:cs typeface="Microsoft YaHei" charset="-122"/>
              </a:rPr>
              <a:t>各校立即部署扎实开展准则的学习贯彻，采取多种形式帮助广大教师全面理解和把握，引导广大教师把教书育人和自我修养结合起来，时刻自重、自省、自警、自励，自觉做以德立身、以德立学、以德施教</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以德育德的楷模。要把准则要求落实到招聘、聘用、考核等教师管理具体工作中，实行师德失</a:t>
            </a:r>
            <a:r>
              <a:rPr kumimoji="1" lang="zh-CN" altLang="en-US" b="1" dirty="0" smtClean="0">
                <a:solidFill>
                  <a:schemeClr val="bg2">
                    <a:lumMod val="25000"/>
                  </a:schemeClr>
                </a:solidFill>
                <a:latin typeface="Microsoft YaHei" charset="-122"/>
                <a:ea typeface="Microsoft YaHei" charset="-122"/>
                <a:cs typeface="Microsoft YaHei" charset="-122"/>
              </a:rPr>
              <a:t>范“一票否决”。要</a:t>
            </a:r>
            <a:r>
              <a:rPr kumimoji="1" lang="zh-CN" altLang="en-US" b="1" dirty="0">
                <a:solidFill>
                  <a:schemeClr val="bg2">
                    <a:lumMod val="25000"/>
                  </a:schemeClr>
                </a:solidFill>
                <a:latin typeface="Microsoft YaHei" charset="-122"/>
                <a:ea typeface="Microsoft YaHei" charset="-122"/>
                <a:cs typeface="Microsoft YaHei" charset="-122"/>
              </a:rPr>
              <a:t>以有力措施坚决查处师德违规行为，对于有严重侵害学生行为的</a:t>
            </a:r>
            <a:r>
              <a:rPr kumimoji="1" lang="zh-CN" altLang="en-US" b="1" dirty="0" smtClean="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一</a:t>
            </a:r>
            <a:r>
              <a:rPr kumimoji="1" lang="zh-CN" altLang="en-US" b="1" dirty="0" smtClean="0">
                <a:solidFill>
                  <a:schemeClr val="bg2">
                    <a:lumMod val="25000"/>
                  </a:schemeClr>
                </a:solidFill>
                <a:latin typeface="Microsoft YaHei" charset="-122"/>
                <a:ea typeface="Microsoft YaHei" charset="-122"/>
                <a:cs typeface="Microsoft YaHei" charset="-122"/>
              </a:rPr>
              <a:t>经</a:t>
            </a:r>
            <a:r>
              <a:rPr kumimoji="1" lang="zh-CN" altLang="en-US" b="1" dirty="0">
                <a:solidFill>
                  <a:schemeClr val="bg2">
                    <a:lumMod val="25000"/>
                  </a:schemeClr>
                </a:solidFill>
                <a:latin typeface="Microsoft YaHei" charset="-122"/>
                <a:ea typeface="Microsoft YaHei" charset="-122"/>
                <a:cs typeface="Microsoft YaHei" charset="-122"/>
              </a:rPr>
              <a:t>查实，要撤销其所获荣誉、称号，依法依规撤销教师资格、解除教师职务、清除出教师队伍，同时还要录入全国教师管理信息系统，任何学校不得再聘任其从事教学、科研及管理等工作。</a:t>
            </a:r>
            <a:endParaRPr kumimoji="1" lang="en-US" altLang="zh-CN" b="1" dirty="0">
              <a:solidFill>
                <a:schemeClr val="bg2">
                  <a:lumMod val="25000"/>
                </a:schemeClr>
              </a:solidFill>
              <a:latin typeface="Microsoft YaHei" charset="-122"/>
              <a:ea typeface="Microsoft YaHei" charset="-122"/>
              <a:cs typeface="Microsoft YaHei" charset="-122"/>
            </a:endParaRPr>
          </a:p>
        </p:txBody>
      </p:sp>
      <p:grpSp>
        <p:nvGrpSpPr>
          <p:cNvPr id="9" name="组 8"/>
          <p:cNvGrpSpPr/>
          <p:nvPr/>
        </p:nvGrpSpPr>
        <p:grpSpPr>
          <a:xfrm>
            <a:off x="421074" y="1427890"/>
            <a:ext cx="2492940" cy="1653976"/>
            <a:chOff x="2810932" y="4908651"/>
            <a:chExt cx="5520268" cy="1975710"/>
          </a:xfrm>
        </p:grpSpPr>
        <p:sp>
          <p:nvSpPr>
            <p:cNvPr id="10" name="圆角矩形 9"/>
            <p:cNvSpPr/>
            <p:nvPr/>
          </p:nvSpPr>
          <p:spPr>
            <a:xfrm>
              <a:off x="2810932" y="4908651"/>
              <a:ext cx="5520267" cy="1975710"/>
            </a:xfrm>
            <a:prstGeom prst="roundRect">
              <a:avLst>
                <a:gd name="adj" fmla="val 1057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2810932" y="5273952"/>
              <a:ext cx="5520268" cy="1286760"/>
            </a:xfrm>
            <a:prstGeom prst="rect">
              <a:avLst/>
            </a:prstGeom>
            <a:noFill/>
          </p:spPr>
          <p:txBody>
            <a:bodyPr wrap="square" rtlCol="0">
              <a:spAutoFit/>
            </a:bodyPr>
            <a:lstStyle/>
            <a:p>
              <a:pPr algn="ctr"/>
              <a:r>
                <a:rPr kumimoji="1" lang="zh-CN" altLang="en-US" sz="3200" b="1" dirty="0">
                  <a:solidFill>
                    <a:schemeClr val="bg1"/>
                  </a:solidFill>
                  <a:latin typeface="Microsoft YaHei" charset="-122"/>
                  <a:ea typeface="Microsoft YaHei" charset="-122"/>
                  <a:cs typeface="Microsoft YaHei" charset="-122"/>
                </a:rPr>
                <a:t>准则</a:t>
              </a:r>
              <a:endParaRPr kumimoji="1" lang="en-US" altLang="zh-CN" sz="3200" b="1" dirty="0">
                <a:solidFill>
                  <a:schemeClr val="bg1"/>
                </a:solidFill>
                <a:latin typeface="Microsoft YaHei" charset="-122"/>
                <a:ea typeface="Microsoft YaHei" charset="-122"/>
                <a:cs typeface="Microsoft YaHei" charset="-122"/>
              </a:endParaRPr>
            </a:p>
            <a:p>
              <a:pPr algn="ctr"/>
              <a:r>
                <a:rPr kumimoji="1" lang="zh-CN" altLang="en-US" sz="3200" b="1" dirty="0">
                  <a:solidFill>
                    <a:schemeClr val="bg1"/>
                  </a:solidFill>
                  <a:latin typeface="Microsoft YaHei" charset="-122"/>
                  <a:ea typeface="Microsoft YaHei" charset="-122"/>
                  <a:cs typeface="Microsoft YaHei" charset="-122"/>
                </a:rPr>
                <a:t>要求</a:t>
              </a:r>
              <a:endParaRPr kumimoji="1" lang="en-US" altLang="zh-CN" sz="3200" b="1" dirty="0">
                <a:solidFill>
                  <a:schemeClr val="bg1"/>
                </a:solidFill>
                <a:latin typeface="Microsoft YaHei" charset="-122"/>
                <a:ea typeface="Microsoft YaHei" charset="-122"/>
                <a:cs typeface="Microsoft YaHei" charset="-122"/>
              </a:endParaRPr>
            </a:p>
          </p:txBody>
        </p:sp>
      </p:grpSp>
      <p:sp>
        <p:nvSpPr>
          <p:cNvPr id="12" name="五边形 11"/>
          <p:cNvSpPr/>
          <p:nvPr/>
        </p:nvSpPr>
        <p:spPr>
          <a:xfrm>
            <a:off x="3178629" y="1679145"/>
            <a:ext cx="304648" cy="1151466"/>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3840947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8"/>
                                        </p:tgtEl>
                                        <p:attrNameLst>
                                          <p:attrName>ppt_y</p:attrName>
                                        </p:attrNameLst>
                                      </p:cBhvr>
                                      <p:tavLst>
                                        <p:tav tm="0">
                                          <p:val>
                                            <p:strVal val="#ppt_y"/>
                                          </p:val>
                                        </p:tav>
                                        <p:tav tm="100000">
                                          <p:val>
                                            <p:strVal val="#ppt_y"/>
                                          </p:val>
                                        </p:tav>
                                      </p:tavLst>
                                    </p:anim>
                                    <p:anim calcmode="lin" valueType="num">
                                      <p:cBhvr>
                                        <p:cTn id="20"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文本框 20"/>
          <p:cNvSpPr txBox="1"/>
          <p:nvPr/>
        </p:nvSpPr>
        <p:spPr>
          <a:xfrm>
            <a:off x="2654695" y="1275082"/>
            <a:ext cx="6885048" cy="1754326"/>
          </a:xfrm>
          <a:prstGeom prst="rect">
            <a:avLst/>
          </a:prstGeom>
          <a:noFill/>
        </p:spPr>
        <p:txBody>
          <a:bodyPr wrap="square" rtlCol="0">
            <a:spAutoFit/>
          </a:bodyPr>
          <a:lstStyle/>
          <a:p>
            <a:pPr algn="ctr"/>
            <a:r>
              <a:rPr kumimoji="1" lang="zh-CN" altLang="en-US" sz="5400" b="1" dirty="0">
                <a:solidFill>
                  <a:srgbClr val="C00000"/>
                </a:solidFill>
                <a:latin typeface="Microsoft YaHei" charset="-122"/>
                <a:ea typeface="Microsoft YaHei" charset="-122"/>
                <a:cs typeface="Microsoft YaHei" charset="-122"/>
              </a:rPr>
              <a:t>新时代教师职业</a:t>
            </a:r>
            <a:r>
              <a:rPr kumimoji="1" lang="zh-CN" altLang="en-US" sz="5400" b="1" dirty="0" smtClean="0">
                <a:solidFill>
                  <a:srgbClr val="C00000"/>
                </a:solidFill>
                <a:latin typeface="Microsoft YaHei" charset="-122"/>
                <a:ea typeface="Microsoft YaHei" charset="-122"/>
                <a:cs typeface="Microsoft YaHei" charset="-122"/>
              </a:rPr>
              <a:t>行为</a:t>
            </a:r>
            <a:endParaRPr kumimoji="1" lang="en-US" altLang="zh-CN" sz="5400" b="1" dirty="0" smtClean="0">
              <a:solidFill>
                <a:srgbClr val="C00000"/>
              </a:solidFill>
              <a:latin typeface="Microsoft YaHei" charset="-122"/>
              <a:ea typeface="Microsoft YaHei" charset="-122"/>
              <a:cs typeface="Microsoft YaHei" charset="-122"/>
            </a:endParaRPr>
          </a:p>
          <a:p>
            <a:pPr algn="ctr"/>
            <a:r>
              <a:rPr kumimoji="1" lang="zh-CN" altLang="en-US" sz="5400" b="1" dirty="0" smtClean="0">
                <a:solidFill>
                  <a:srgbClr val="C00000"/>
                </a:solidFill>
                <a:latin typeface="Microsoft YaHei" charset="-122"/>
                <a:ea typeface="Microsoft YaHei" charset="-122"/>
                <a:cs typeface="Microsoft YaHei" charset="-122"/>
              </a:rPr>
              <a:t>十</a:t>
            </a:r>
            <a:r>
              <a:rPr kumimoji="1" lang="zh-CN" altLang="en-US" sz="5400" b="1" dirty="0">
                <a:solidFill>
                  <a:srgbClr val="C00000"/>
                </a:solidFill>
                <a:latin typeface="Microsoft YaHei" charset="-122"/>
                <a:ea typeface="Microsoft YaHei" charset="-122"/>
                <a:cs typeface="Microsoft YaHei" charset="-122"/>
              </a:rPr>
              <a:t>项</a:t>
            </a:r>
            <a:r>
              <a:rPr kumimoji="1" lang="zh-CN" altLang="en-US" sz="5400" b="1" dirty="0" smtClean="0">
                <a:solidFill>
                  <a:srgbClr val="C00000"/>
                </a:solidFill>
                <a:latin typeface="Microsoft YaHei" charset="-122"/>
                <a:ea typeface="Microsoft YaHei" charset="-122"/>
                <a:cs typeface="Microsoft YaHei" charset="-122"/>
              </a:rPr>
              <a:t>准则信息发布</a:t>
            </a:r>
            <a:endParaRPr kumimoji="1" lang="en-US" altLang="zh-CN" sz="5400" b="1" dirty="0">
              <a:solidFill>
                <a:srgbClr val="C00000"/>
              </a:solidFill>
              <a:latin typeface="Microsoft YaHei" charset="-122"/>
              <a:ea typeface="Microsoft YaHei" charset="-122"/>
              <a:cs typeface="Microsoft YaHei" charset="-122"/>
            </a:endParaRPr>
          </a:p>
        </p:txBody>
      </p:sp>
      <p:sp>
        <p:nvSpPr>
          <p:cNvPr id="23" name="文本框 22"/>
          <p:cNvSpPr txBox="1"/>
          <p:nvPr/>
        </p:nvSpPr>
        <p:spPr>
          <a:xfrm>
            <a:off x="3267157" y="3825985"/>
            <a:ext cx="5660123" cy="523220"/>
          </a:xfrm>
          <a:prstGeom prst="rect">
            <a:avLst/>
          </a:prstGeom>
          <a:noFill/>
        </p:spPr>
        <p:txBody>
          <a:bodyPr wrap="square" rtlCol="0">
            <a:spAutoFit/>
          </a:bodyPr>
          <a:lstStyle/>
          <a:p>
            <a:pPr algn="ctr"/>
            <a:r>
              <a:rPr kumimoji="1" lang="zh-CN" altLang="en-US" sz="2800" b="1" dirty="0">
                <a:solidFill>
                  <a:srgbClr val="C00000"/>
                </a:solidFill>
                <a:latin typeface="Microsoft YaHei" charset="-122"/>
                <a:ea typeface="Microsoft YaHei" charset="-122"/>
                <a:cs typeface="Microsoft YaHei" charset="-122"/>
              </a:rPr>
              <a:t>进一步规范教师职业行为</a:t>
            </a:r>
            <a:endParaRPr kumimoji="1" lang="en-US" altLang="zh-CN" sz="2800" b="1" dirty="0">
              <a:solidFill>
                <a:srgbClr val="C00000"/>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290548993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图片包含 天空, 户外, 树, 雪花&#10;&#10;已生成极高可信度的说明">
            <a:extLst>
              <a:ext uri="{FF2B5EF4-FFF2-40B4-BE49-F238E27FC236}">
                <a16:creationId xmlns:a16="http://schemas.microsoft.com/office/drawing/2014/main" xmlns="" id="{07214FF6-AF86-4D68-B478-0836BCE62493}"/>
              </a:ext>
            </a:extLst>
          </p:cNvPr>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0614" r="16448" b="5835"/>
          <a:stretch/>
        </p:blipFill>
        <p:spPr>
          <a:xfrm>
            <a:off x="0" y="1759581"/>
            <a:ext cx="12192000" cy="5098419"/>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sp>
        <p:nvSpPr>
          <p:cNvPr id="4" name="圆角矩形 3"/>
          <p:cNvSpPr/>
          <p:nvPr/>
        </p:nvSpPr>
        <p:spPr>
          <a:xfrm>
            <a:off x="470458" y="2600476"/>
            <a:ext cx="11075038" cy="3292323"/>
          </a:xfrm>
          <a:prstGeom prst="roundRect">
            <a:avLst>
              <a:gd name="adj" fmla="val 9877"/>
            </a:avLst>
          </a:prstGeom>
          <a:no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 name="组 2"/>
          <p:cNvGrpSpPr/>
          <p:nvPr/>
        </p:nvGrpSpPr>
        <p:grpSpPr>
          <a:xfrm>
            <a:off x="0" y="709434"/>
            <a:ext cx="6002918" cy="546556"/>
            <a:chOff x="2298908" y="4908651"/>
            <a:chExt cx="6533306" cy="546556"/>
          </a:xfrm>
        </p:grpSpPr>
        <p:sp>
          <p:nvSpPr>
            <p:cNvPr id="6" name="圆角矩形 5"/>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smtClean="0">
                  <a:solidFill>
                    <a:schemeClr val="bg1"/>
                  </a:solidFill>
                  <a:latin typeface="Microsoft YaHei" charset="-122"/>
                  <a:ea typeface="Microsoft YaHei" charset="-122"/>
                  <a:cs typeface="Microsoft YaHei" charset="-122"/>
                </a:rPr>
                <a:t>准则是</a:t>
              </a:r>
              <a:r>
                <a:rPr kumimoji="1" lang="zh-CN" altLang="en-US" sz="2000" b="1" dirty="0">
                  <a:solidFill>
                    <a:schemeClr val="bg1"/>
                  </a:solidFill>
                  <a:latin typeface="Microsoft YaHei" charset="-122"/>
                  <a:ea typeface="Microsoft YaHei" charset="-122"/>
                  <a:cs typeface="Microsoft YaHei" charset="-122"/>
                </a:rPr>
                <a:t>教師职业行カ的</a:t>
              </a:r>
              <a:r>
                <a:rPr kumimoji="1" lang="zh-CN" altLang="en-US" sz="2000" b="1" dirty="0" smtClean="0">
                  <a:solidFill>
                    <a:schemeClr val="bg1"/>
                  </a:solidFill>
                  <a:latin typeface="Microsoft YaHei" charset="-122"/>
                  <a:ea typeface="Microsoft YaHei" charset="-122"/>
                  <a:cs typeface="Microsoft YaHei" charset="-122"/>
                </a:rPr>
                <a:t>基本规范</a:t>
              </a:r>
              <a:endParaRPr kumimoji="1" lang="en-US" altLang="zh-CN" sz="2000" b="1" dirty="0">
                <a:solidFill>
                  <a:schemeClr val="bg1"/>
                </a:solidFill>
                <a:latin typeface="Microsoft YaHei" charset="-122"/>
                <a:ea typeface="Microsoft YaHei" charset="-122"/>
                <a:cs typeface="Microsoft YaHei" charset="-122"/>
              </a:endParaRPr>
            </a:p>
          </p:txBody>
        </p:sp>
      </p:grpSp>
      <p:grpSp>
        <p:nvGrpSpPr>
          <p:cNvPr id="11" name="组 8"/>
          <p:cNvGrpSpPr/>
          <p:nvPr/>
        </p:nvGrpSpPr>
        <p:grpSpPr>
          <a:xfrm>
            <a:off x="6002918" y="709434"/>
            <a:ext cx="6002918" cy="546556"/>
            <a:chOff x="2298908" y="4908651"/>
            <a:chExt cx="6533306" cy="546556"/>
          </a:xfrm>
        </p:grpSpPr>
        <p:sp>
          <p:nvSpPr>
            <p:cNvPr id="12" name="圆角矩形 11"/>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立即部署扎实</a:t>
              </a:r>
              <a:r>
                <a:rPr kumimoji="1" lang="zh-CN" altLang="en-US" sz="2000" b="1" dirty="0" smtClean="0">
                  <a:solidFill>
                    <a:schemeClr val="bg1"/>
                  </a:solidFill>
                  <a:latin typeface="Microsoft YaHei" charset="-122"/>
                  <a:ea typeface="Microsoft YaHei" charset="-122"/>
                  <a:cs typeface="Microsoft YaHei" charset="-122"/>
                </a:rPr>
                <a:t>开展准则的</a:t>
              </a:r>
              <a:r>
                <a:rPr kumimoji="1" lang="zh-CN" altLang="en-US" sz="2000" b="1" dirty="0">
                  <a:solidFill>
                    <a:schemeClr val="bg1"/>
                  </a:solidFill>
                  <a:latin typeface="Microsoft YaHei" charset="-122"/>
                  <a:ea typeface="Microsoft YaHei" charset="-122"/>
                  <a:cs typeface="Microsoft YaHei" charset="-122"/>
                </a:rPr>
                <a:t>学习贯彻</a:t>
              </a:r>
              <a:endParaRPr kumimoji="1" lang="en-US" altLang="zh-CN" sz="2000" b="1" dirty="0">
                <a:solidFill>
                  <a:schemeClr val="bg1"/>
                </a:solidFill>
                <a:latin typeface="Microsoft YaHei" charset="-122"/>
                <a:ea typeface="Microsoft YaHei" charset="-122"/>
                <a:cs typeface="Microsoft YaHei" charset="-122"/>
              </a:endParaRPr>
            </a:p>
          </p:txBody>
        </p:sp>
      </p:grpSp>
      <p:grpSp>
        <p:nvGrpSpPr>
          <p:cNvPr id="14" name="组 11"/>
          <p:cNvGrpSpPr/>
          <p:nvPr/>
        </p:nvGrpSpPr>
        <p:grpSpPr>
          <a:xfrm>
            <a:off x="0" y="1507666"/>
            <a:ext cx="6002918" cy="546556"/>
            <a:chOff x="2298908" y="4908651"/>
            <a:chExt cx="6533306" cy="546556"/>
          </a:xfrm>
        </p:grpSpPr>
        <p:sp>
          <p:nvSpPr>
            <p:cNvPr id="15" name="圆角矩形 14"/>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把准则要求落实到教师管理具体工作中</a:t>
              </a:r>
              <a:endParaRPr kumimoji="1" lang="en-US" altLang="zh-CN" sz="2000" b="1" dirty="0">
                <a:solidFill>
                  <a:schemeClr val="bg1"/>
                </a:solidFill>
                <a:latin typeface="Microsoft YaHei" charset="-122"/>
                <a:ea typeface="Microsoft YaHei" charset="-122"/>
                <a:cs typeface="Microsoft YaHei" charset="-122"/>
              </a:endParaRPr>
            </a:p>
          </p:txBody>
        </p:sp>
      </p:grpSp>
      <p:grpSp>
        <p:nvGrpSpPr>
          <p:cNvPr id="17" name="组 14"/>
          <p:cNvGrpSpPr/>
          <p:nvPr/>
        </p:nvGrpSpPr>
        <p:grpSpPr>
          <a:xfrm>
            <a:off x="6002918" y="1507666"/>
            <a:ext cx="6002918" cy="546556"/>
            <a:chOff x="2298908" y="4908651"/>
            <a:chExt cx="6533306" cy="546556"/>
          </a:xfrm>
        </p:grpSpPr>
        <p:sp>
          <p:nvSpPr>
            <p:cNvPr id="18" name="圆角矩形 17"/>
            <p:cNvSpPr/>
            <p:nvPr/>
          </p:nvSpPr>
          <p:spPr>
            <a:xfrm>
              <a:off x="2810933" y="4908651"/>
              <a:ext cx="5520267" cy="546556"/>
            </a:xfrm>
            <a:prstGeom prst="roundRect">
              <a:avLst>
                <a:gd name="adj" fmla="val 50000"/>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p:cNvSpPr txBox="1"/>
            <p:nvPr/>
          </p:nvSpPr>
          <p:spPr>
            <a:xfrm>
              <a:off x="2298908" y="4981874"/>
              <a:ext cx="6533306" cy="400110"/>
            </a:xfrm>
            <a:prstGeom prst="rect">
              <a:avLst/>
            </a:prstGeom>
            <a:noFill/>
          </p:spPr>
          <p:txBody>
            <a:bodyPr wrap="square" rtlCol="0">
              <a:spAutoFit/>
            </a:bodyPr>
            <a:lstStyle/>
            <a:p>
              <a:pPr algn="ctr"/>
              <a:r>
                <a:rPr kumimoji="1" lang="zh-CN" altLang="en-US" sz="2000" b="1" dirty="0">
                  <a:solidFill>
                    <a:schemeClr val="bg1"/>
                  </a:solidFill>
                  <a:latin typeface="Microsoft YaHei" charset="-122"/>
                  <a:ea typeface="Microsoft YaHei" charset="-122"/>
                  <a:cs typeface="Microsoft YaHei" charset="-122"/>
                </a:rPr>
                <a:t>以有力</a:t>
              </a:r>
              <a:r>
                <a:rPr kumimoji="1" lang="zh-CN" altLang="en-US" sz="2000" b="1" dirty="0" smtClean="0">
                  <a:solidFill>
                    <a:schemeClr val="bg1"/>
                  </a:solidFill>
                  <a:latin typeface="Microsoft YaHei" charset="-122"/>
                  <a:ea typeface="Microsoft YaHei" charset="-122"/>
                  <a:cs typeface="Microsoft YaHei" charset="-122"/>
                </a:rPr>
                <a:t>措施</a:t>
              </a:r>
              <a:r>
                <a:rPr kumimoji="1" lang="zh-CN" altLang="en-US" sz="2000" b="1" dirty="0">
                  <a:solidFill>
                    <a:schemeClr val="bg1"/>
                  </a:solidFill>
                  <a:latin typeface="Microsoft YaHei" charset="-122"/>
                  <a:ea typeface="Microsoft YaHei" charset="-122"/>
                  <a:cs typeface="Microsoft YaHei" charset="-122"/>
                </a:rPr>
                <a:t>坚决查处</a:t>
              </a:r>
              <a:r>
                <a:rPr kumimoji="1" lang="zh-CN" altLang="en-US" sz="2000" b="1" dirty="0" smtClean="0">
                  <a:solidFill>
                    <a:schemeClr val="bg1"/>
                  </a:solidFill>
                  <a:latin typeface="Microsoft YaHei" charset="-122"/>
                  <a:ea typeface="Microsoft YaHei" charset="-122"/>
                  <a:cs typeface="Microsoft YaHei" charset="-122"/>
                </a:rPr>
                <a:t>师德</a:t>
              </a:r>
              <a:r>
                <a:rPr kumimoji="1" lang="zh-CN" altLang="en-US" sz="2000" b="1" dirty="0">
                  <a:solidFill>
                    <a:schemeClr val="bg1"/>
                  </a:solidFill>
                  <a:latin typeface="Microsoft YaHei" charset="-122"/>
                  <a:ea typeface="Microsoft YaHei" charset="-122"/>
                  <a:cs typeface="Microsoft YaHei" charset="-122"/>
                </a:rPr>
                <a:t>违规行カ</a:t>
              </a:r>
              <a:endParaRPr kumimoji="1" lang="en-US" altLang="zh-CN" sz="2000" b="1" dirty="0">
                <a:solidFill>
                  <a:schemeClr val="bg1"/>
                </a:solidFill>
                <a:latin typeface="Microsoft YaHei" charset="-122"/>
                <a:ea typeface="Microsoft YaHei" charset="-122"/>
                <a:cs typeface="Microsoft YaHei" charset="-122"/>
              </a:endParaRPr>
            </a:p>
          </p:txBody>
        </p:sp>
      </p:grpSp>
      <p:sp>
        <p:nvSpPr>
          <p:cNvPr id="21" name="文本框 20"/>
          <p:cNvSpPr txBox="1"/>
          <p:nvPr/>
        </p:nvSpPr>
        <p:spPr>
          <a:xfrm>
            <a:off x="755955" y="2673699"/>
            <a:ext cx="10493926" cy="3077253"/>
          </a:xfrm>
          <a:prstGeom prst="rect">
            <a:avLst/>
          </a:prstGeom>
          <a:noFill/>
        </p:spPr>
        <p:txBody>
          <a:bodyPr wrap="square" rtlCol="0">
            <a:spAutoFit/>
          </a:bodyPr>
          <a:lstStyle/>
          <a:p>
            <a:pPr>
              <a:lnSpc>
                <a:spcPct val="200000"/>
              </a:lnSpc>
            </a:pPr>
            <a:r>
              <a:rPr kumimoji="1" lang="zh-CN" altLang="en-US" sz="2000" b="1" dirty="0" smtClean="0">
                <a:solidFill>
                  <a:schemeClr val="bg2">
                    <a:lumMod val="25000"/>
                  </a:schemeClr>
                </a:solidFill>
                <a:latin typeface="Microsoft YaHei" charset="-122"/>
                <a:ea typeface="Microsoft YaHei" charset="-122"/>
                <a:cs typeface="Microsoft YaHei" charset="-122"/>
              </a:rPr>
              <a:t>       要求各地各级各部门深入开展准则的学习贯彻工作。</a:t>
            </a:r>
            <a:r>
              <a:rPr kumimoji="1" lang="zh-CN" altLang="en-US" sz="2000" b="1" dirty="0">
                <a:solidFill>
                  <a:schemeClr val="bg2">
                    <a:lumMod val="25000"/>
                  </a:schemeClr>
                </a:solidFill>
                <a:latin typeface="Microsoft YaHei" charset="-122"/>
                <a:ea typeface="Microsoft YaHei" charset="-122"/>
                <a:cs typeface="Microsoft YaHei" charset="-122"/>
              </a:rPr>
              <a:t>对于发生准则中禁止行为的，要态度坚决</a:t>
            </a:r>
            <a:r>
              <a:rPr kumimoji="1" lang="zh-CN" altLang="en-US" sz="2000" b="1" dirty="0" smtClean="0">
                <a:solidFill>
                  <a:schemeClr val="bg2">
                    <a:lumMod val="25000"/>
                  </a:schemeClr>
                </a:solidFill>
                <a:latin typeface="Microsoft YaHei" charset="-122"/>
                <a:ea typeface="Microsoft YaHei" charset="-122"/>
                <a:cs typeface="Microsoft YaHei" charset="-122"/>
              </a:rPr>
              <a:t>，一查</a:t>
            </a:r>
            <a:r>
              <a:rPr kumimoji="1" lang="zh-CN" altLang="en-US" sz="2000" b="1" dirty="0">
                <a:solidFill>
                  <a:schemeClr val="bg2">
                    <a:lumMod val="25000"/>
                  </a:schemeClr>
                </a:solidFill>
                <a:latin typeface="Microsoft YaHei" charset="-122"/>
                <a:ea typeface="Microsoft YaHei" charset="-122"/>
                <a:cs typeface="Microsoft YaHei" charset="-122"/>
              </a:rPr>
              <a:t>到底，依法依规严肃</a:t>
            </a:r>
            <a:r>
              <a:rPr kumimoji="1" lang="zh-CN" altLang="en-US" sz="2000" b="1" dirty="0" smtClean="0">
                <a:solidFill>
                  <a:schemeClr val="bg2">
                    <a:lumMod val="25000"/>
                  </a:schemeClr>
                </a:solidFill>
                <a:latin typeface="Microsoft YaHei" charset="-122"/>
                <a:ea typeface="Microsoft YaHei" charset="-122"/>
                <a:cs typeface="Microsoft YaHei" charset="-122"/>
              </a:rPr>
              <a:t>惩处，绝不姑息。</a:t>
            </a:r>
            <a:r>
              <a:rPr kumimoji="1" lang="zh-CN" altLang="en-US" sz="2000" b="1" dirty="0">
                <a:solidFill>
                  <a:schemeClr val="bg2">
                    <a:lumMod val="25000"/>
                  </a:schemeClr>
                </a:solidFill>
                <a:latin typeface="Microsoft YaHei" charset="-122"/>
                <a:ea typeface="Microsoft YaHei" charset="-122"/>
                <a:cs typeface="Microsoft YaHei" charset="-122"/>
              </a:rPr>
              <a:t>涉嫌违法犯罪的要及时移送司法机关依法处理。要严格落实学校主体责任，建立师德建设责任追究机制，对师德违规行为监管不力、拒不处分、拖延处分或推诿隐瞒等失职失责问题，造成不良影响或严重后果的，要按照干部管理权限严肃追究责任。</a:t>
            </a:r>
            <a:endParaRPr kumimoji="1" lang="en-US" altLang="zh-CN" sz="2000" b="1" dirty="0">
              <a:solidFill>
                <a:schemeClr val="bg2">
                  <a:lumMod val="25000"/>
                </a:schemeClr>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50544528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文本框 20"/>
          <p:cNvSpPr txBox="1"/>
          <p:nvPr/>
        </p:nvSpPr>
        <p:spPr>
          <a:xfrm>
            <a:off x="2654695" y="1275082"/>
            <a:ext cx="6885048" cy="1754326"/>
          </a:xfrm>
          <a:prstGeom prst="rect">
            <a:avLst/>
          </a:prstGeom>
          <a:noFill/>
        </p:spPr>
        <p:txBody>
          <a:bodyPr wrap="square" rtlCol="0">
            <a:spAutoFit/>
          </a:bodyPr>
          <a:lstStyle/>
          <a:p>
            <a:pPr algn="ctr"/>
            <a:r>
              <a:rPr kumimoji="1" lang="zh-CN" altLang="en-US" sz="5400" b="1" dirty="0">
                <a:solidFill>
                  <a:srgbClr val="C00000"/>
                </a:solidFill>
                <a:latin typeface="Microsoft YaHei" charset="-122"/>
                <a:ea typeface="Microsoft YaHei" charset="-122"/>
                <a:cs typeface="Microsoft YaHei" charset="-122"/>
              </a:rPr>
              <a:t>新时代教师职业</a:t>
            </a:r>
            <a:r>
              <a:rPr kumimoji="1" lang="zh-CN" altLang="en-US" sz="5400" b="1" dirty="0" smtClean="0">
                <a:solidFill>
                  <a:srgbClr val="C00000"/>
                </a:solidFill>
                <a:latin typeface="Microsoft YaHei" charset="-122"/>
                <a:ea typeface="Microsoft YaHei" charset="-122"/>
                <a:cs typeface="Microsoft YaHei" charset="-122"/>
              </a:rPr>
              <a:t>行为</a:t>
            </a:r>
            <a:endParaRPr kumimoji="1" lang="en-US" altLang="zh-CN" sz="5400" b="1" dirty="0" smtClean="0">
              <a:solidFill>
                <a:srgbClr val="C00000"/>
              </a:solidFill>
              <a:latin typeface="Microsoft YaHei" charset="-122"/>
              <a:ea typeface="Microsoft YaHei" charset="-122"/>
              <a:cs typeface="Microsoft YaHei" charset="-122"/>
            </a:endParaRPr>
          </a:p>
          <a:p>
            <a:pPr algn="ctr"/>
            <a:r>
              <a:rPr kumimoji="1" lang="zh-CN" altLang="en-US" sz="5400" b="1" dirty="0" smtClean="0">
                <a:solidFill>
                  <a:srgbClr val="C00000"/>
                </a:solidFill>
                <a:latin typeface="Microsoft YaHei" charset="-122"/>
                <a:ea typeface="Microsoft YaHei" charset="-122"/>
                <a:cs typeface="Microsoft YaHei" charset="-122"/>
              </a:rPr>
              <a:t>十</a:t>
            </a:r>
            <a:r>
              <a:rPr kumimoji="1" lang="zh-CN" altLang="en-US" sz="5400" b="1" dirty="0">
                <a:solidFill>
                  <a:srgbClr val="C00000"/>
                </a:solidFill>
                <a:latin typeface="Microsoft YaHei" charset="-122"/>
                <a:ea typeface="Microsoft YaHei" charset="-122"/>
                <a:cs typeface="Microsoft YaHei" charset="-122"/>
              </a:rPr>
              <a:t>项</a:t>
            </a:r>
            <a:r>
              <a:rPr kumimoji="1" lang="zh-CN" altLang="en-US" sz="5400" b="1" dirty="0" smtClean="0">
                <a:solidFill>
                  <a:srgbClr val="C00000"/>
                </a:solidFill>
                <a:latin typeface="Microsoft YaHei" charset="-122"/>
                <a:ea typeface="Microsoft YaHei" charset="-122"/>
                <a:cs typeface="Microsoft YaHei" charset="-122"/>
              </a:rPr>
              <a:t>准则全文</a:t>
            </a:r>
            <a:endParaRPr kumimoji="1" lang="en-US" altLang="zh-CN" sz="5400" b="1" dirty="0">
              <a:solidFill>
                <a:srgbClr val="C00000"/>
              </a:solidFill>
              <a:latin typeface="Microsoft YaHei" charset="-122"/>
              <a:ea typeface="Microsoft YaHei" charset="-122"/>
              <a:cs typeface="Microsoft YaHei" charset="-122"/>
            </a:endParaRPr>
          </a:p>
        </p:txBody>
      </p:sp>
      <p:sp>
        <p:nvSpPr>
          <p:cNvPr id="23" name="文本框 22"/>
          <p:cNvSpPr txBox="1"/>
          <p:nvPr/>
        </p:nvSpPr>
        <p:spPr>
          <a:xfrm>
            <a:off x="3267157" y="3825985"/>
            <a:ext cx="5660123" cy="523220"/>
          </a:xfrm>
          <a:prstGeom prst="rect">
            <a:avLst/>
          </a:prstGeom>
          <a:noFill/>
        </p:spPr>
        <p:txBody>
          <a:bodyPr wrap="square" rtlCol="0">
            <a:spAutoFit/>
          </a:bodyPr>
          <a:lstStyle/>
          <a:p>
            <a:pPr algn="ctr"/>
            <a:r>
              <a:rPr kumimoji="1" lang="zh-CN" altLang="en-US" sz="2800" b="1" dirty="0">
                <a:solidFill>
                  <a:srgbClr val="C00000"/>
                </a:solidFill>
                <a:latin typeface="Microsoft YaHei" charset="-122"/>
                <a:ea typeface="Microsoft YaHei" charset="-122"/>
                <a:cs typeface="Microsoft YaHei" charset="-122"/>
              </a:rPr>
              <a:t>进一步规范教师职业行为</a:t>
            </a:r>
            <a:endParaRPr kumimoji="1" lang="en-US" altLang="zh-CN" sz="2800" b="1" dirty="0">
              <a:solidFill>
                <a:srgbClr val="C00000"/>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327421912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片包含 天空, 户外, 树, 雪花&#10;&#10;已生成极高可信度的说明">
            <a:extLst>
              <a:ext uri="{FF2B5EF4-FFF2-40B4-BE49-F238E27FC236}">
                <a16:creationId xmlns:a16="http://schemas.microsoft.com/office/drawing/2014/main" xmlns="" id="{07214FF6-AF86-4D68-B478-0836BCE62493}"/>
              </a:ext>
            </a:extLst>
          </p:cNvPr>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t="10614" r="16448" b="5835"/>
          <a:stretch/>
        </p:blipFill>
        <p:spPr>
          <a:xfrm>
            <a:off x="0" y="1759581"/>
            <a:ext cx="12192000" cy="5098419"/>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314"/>
            <a:ext cx="1943100" cy="1676400"/>
          </a:xfrm>
          <a:prstGeom prst="rect">
            <a:avLst/>
          </a:prstGeom>
        </p:spPr>
      </p:pic>
      <p:grpSp>
        <p:nvGrpSpPr>
          <p:cNvPr id="4" name="组 2"/>
          <p:cNvGrpSpPr/>
          <p:nvPr/>
        </p:nvGrpSpPr>
        <p:grpSpPr>
          <a:xfrm>
            <a:off x="421799" y="902652"/>
            <a:ext cx="2904462" cy="1018072"/>
            <a:chOff x="2810932" y="4908651"/>
            <a:chExt cx="5520268" cy="546556"/>
          </a:xfrm>
        </p:grpSpPr>
        <p:sp>
          <p:nvSpPr>
            <p:cNvPr id="5" name="圆角矩形 4"/>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2810932" y="5041483"/>
              <a:ext cx="5520268" cy="280893"/>
            </a:xfrm>
            <a:prstGeom prst="rect">
              <a:avLst/>
            </a:prstGeom>
            <a:noFill/>
          </p:spPr>
          <p:txBody>
            <a:bodyPr wrap="square" rtlCol="0">
              <a:spAutoFit/>
            </a:bodyPr>
            <a:lstStyle/>
            <a:p>
              <a:pPr algn="ctr"/>
              <a:r>
                <a:rPr kumimoji="1" lang="zh-CN" altLang="en-US" sz="2800" b="1">
                  <a:solidFill>
                    <a:schemeClr val="bg1"/>
                  </a:solidFill>
                  <a:latin typeface="Microsoft YaHei" charset="-122"/>
                  <a:ea typeface="Microsoft YaHei" charset="-122"/>
                  <a:cs typeface="Microsoft YaHei" charset="-122"/>
                </a:rPr>
                <a:t>坚持政治方向</a:t>
              </a:r>
              <a:endParaRPr kumimoji="1" lang="en-US" altLang="zh-CN" sz="2800" b="1" dirty="0">
                <a:solidFill>
                  <a:schemeClr val="bg1"/>
                </a:solidFill>
                <a:latin typeface="Microsoft YaHei" charset="-122"/>
                <a:ea typeface="Microsoft YaHei" charset="-122"/>
                <a:cs typeface="Microsoft YaHei" charset="-122"/>
              </a:endParaRPr>
            </a:p>
          </p:txBody>
        </p:sp>
      </p:grpSp>
      <p:sp>
        <p:nvSpPr>
          <p:cNvPr id="7" name="文本框 6"/>
          <p:cNvSpPr txBox="1"/>
          <p:nvPr/>
        </p:nvSpPr>
        <p:spPr>
          <a:xfrm>
            <a:off x="3476074" y="796136"/>
            <a:ext cx="7835393" cy="1754326"/>
          </a:xfrm>
          <a:prstGeom prst="rect">
            <a:avLst/>
          </a:prstGeom>
          <a:noFill/>
        </p:spPr>
        <p:txBody>
          <a:bodyPr wrap="square" rtlCol="0">
            <a:spAutoFit/>
          </a:bodyPr>
          <a:lstStyle/>
          <a:p>
            <a:pPr marL="285750" indent="-285750">
              <a:lnSpc>
                <a:spcPct val="150000"/>
              </a:lnSpc>
              <a:buFont typeface="Wingdings" charset="2"/>
              <a:buChar char="n"/>
            </a:pPr>
            <a:r>
              <a:rPr kumimoji="1" lang="zh-CN" altLang="en-US" b="1" dirty="0">
                <a:solidFill>
                  <a:schemeClr val="bg2">
                    <a:lumMod val="25000"/>
                  </a:schemeClr>
                </a:solidFill>
                <a:latin typeface="Microsoft YaHei" charset="-122"/>
                <a:ea typeface="Microsoft YaHei" charset="-122"/>
                <a:cs typeface="Microsoft YaHei" charset="-122"/>
              </a:rPr>
              <a:t>坚持以习近平新时代中国特色社会主义思想为指导，振护中国共产党的频导，贯彻党的教育方针</a:t>
            </a:r>
            <a:endParaRPr kumimoji="1" lang="en-US" altLang="zh-CN" b="1" dirty="0">
              <a:solidFill>
                <a:schemeClr val="bg2">
                  <a:lumMod val="25000"/>
                </a:schemeClr>
              </a:solidFill>
              <a:latin typeface="Microsoft YaHei" charset="-122"/>
              <a:ea typeface="Microsoft YaHei" charset="-122"/>
              <a:cs typeface="Microsoft YaHei" charset="-122"/>
            </a:endParaRPr>
          </a:p>
          <a:p>
            <a:pPr marL="285750" indent="-285750">
              <a:lnSpc>
                <a:spcPct val="150000"/>
              </a:lnSpc>
              <a:buFont typeface="Wingdings" charset="2"/>
              <a:buChar char="n"/>
            </a:pPr>
            <a:r>
              <a:rPr kumimoji="1" lang="zh-CN" altLang="en-US" b="1" dirty="0">
                <a:solidFill>
                  <a:schemeClr val="bg2">
                    <a:lumMod val="25000"/>
                  </a:schemeClr>
                </a:solidFill>
                <a:latin typeface="Microsoft YaHei" charset="-122"/>
                <a:ea typeface="Microsoft YaHei" charset="-122"/>
                <a:cs typeface="Microsoft YaHei" charset="-122"/>
              </a:rPr>
              <a:t>不得在教育教学活动中及其他场合有损害党中央权威违背党的路线方针政策的言行。</a:t>
            </a:r>
          </a:p>
        </p:txBody>
      </p:sp>
      <p:grpSp>
        <p:nvGrpSpPr>
          <p:cNvPr id="8" name="组 6"/>
          <p:cNvGrpSpPr/>
          <p:nvPr/>
        </p:nvGrpSpPr>
        <p:grpSpPr>
          <a:xfrm>
            <a:off x="421799" y="2595986"/>
            <a:ext cx="2904462" cy="1018072"/>
            <a:chOff x="2810932" y="4908651"/>
            <a:chExt cx="5520268" cy="546556"/>
          </a:xfrm>
        </p:grpSpPr>
        <p:sp>
          <p:nvSpPr>
            <p:cNvPr id="9" name="圆角矩形 8"/>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a:off x="2810932" y="5024718"/>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自觉爱过守法</a:t>
              </a:r>
              <a:endParaRPr kumimoji="1" lang="en-US" altLang="zh-CN" sz="2800" b="1" dirty="0">
                <a:solidFill>
                  <a:schemeClr val="bg1"/>
                </a:solidFill>
                <a:latin typeface="Microsoft YaHei" charset="-122"/>
                <a:ea typeface="Microsoft YaHei" charset="-122"/>
                <a:cs typeface="Microsoft YaHei" charset="-122"/>
              </a:endParaRPr>
            </a:p>
          </p:txBody>
        </p:sp>
      </p:grpSp>
      <p:sp>
        <p:nvSpPr>
          <p:cNvPr id="11" name="文本框 10"/>
          <p:cNvSpPr txBox="1"/>
          <p:nvPr/>
        </p:nvSpPr>
        <p:spPr>
          <a:xfrm>
            <a:off x="3476074" y="2667818"/>
            <a:ext cx="8715926" cy="874407"/>
          </a:xfrm>
          <a:prstGeom prst="rect">
            <a:avLst/>
          </a:prstGeom>
          <a:noFill/>
        </p:spPr>
        <p:txBody>
          <a:bodyPr wrap="square" rtlCol="0">
            <a:spAutoFit/>
          </a:bodyPr>
          <a:lstStyle/>
          <a:p>
            <a:pPr marL="285750" indent="-285750">
              <a:lnSpc>
                <a:spcPct val="150000"/>
              </a:lnSpc>
              <a:buFont typeface="Wingdings" charset="2"/>
              <a:buChar char="n"/>
            </a:pPr>
            <a:r>
              <a:rPr kumimoji="1" lang="zh-CN" altLang="en-US" b="1" dirty="0">
                <a:solidFill>
                  <a:schemeClr val="bg2">
                    <a:lumMod val="25000"/>
                  </a:schemeClr>
                </a:solidFill>
                <a:latin typeface="Microsoft YaHei" charset="-122"/>
                <a:ea typeface="Microsoft YaHei" charset="-122"/>
                <a:cs typeface="Microsoft YaHei" charset="-122"/>
              </a:rPr>
              <a:t>忠于祖国，忠于人民，恪守宪法原则，遵守法神法现，依法履行教师职责</a:t>
            </a:r>
            <a:r>
              <a:rPr kumimoji="1" lang="en-US" altLang="zh-CN" b="1" dirty="0">
                <a:solidFill>
                  <a:schemeClr val="bg2">
                    <a:lumMod val="25000"/>
                  </a:schemeClr>
                </a:solidFill>
                <a:latin typeface="Microsoft YaHei" charset="-122"/>
                <a:ea typeface="Microsoft YaHei" charset="-122"/>
                <a:cs typeface="Microsoft YaHei" charset="-122"/>
              </a:rPr>
              <a:t>;</a:t>
            </a:r>
          </a:p>
          <a:p>
            <a:pPr marL="285750" indent="-285750">
              <a:lnSpc>
                <a:spcPct val="150000"/>
              </a:lnSpc>
              <a:buFont typeface="Wingdings" charset="2"/>
              <a:buChar char="n"/>
            </a:pPr>
            <a:r>
              <a:rPr kumimoji="1" lang="zh-CN" altLang="en-US" b="1" dirty="0">
                <a:solidFill>
                  <a:schemeClr val="bg2">
                    <a:lumMod val="25000"/>
                  </a:schemeClr>
                </a:solidFill>
                <a:latin typeface="Microsoft YaHei" charset="-122"/>
                <a:ea typeface="Microsoft YaHei" charset="-122"/>
                <a:cs typeface="Microsoft YaHei" charset="-122"/>
              </a:rPr>
              <a:t>不得损害国家利益，社会公共利益。或违背社会公序良俗。</a:t>
            </a:r>
          </a:p>
        </p:txBody>
      </p:sp>
      <p:sp>
        <p:nvSpPr>
          <p:cNvPr id="12" name="文本框 11"/>
          <p:cNvSpPr txBox="1"/>
          <p:nvPr/>
        </p:nvSpPr>
        <p:spPr>
          <a:xfrm>
            <a:off x="3476074" y="4090471"/>
            <a:ext cx="8546593" cy="1338828"/>
          </a:xfrm>
          <a:prstGeom prst="rect">
            <a:avLst/>
          </a:prstGeom>
          <a:noFill/>
        </p:spPr>
        <p:txBody>
          <a:bodyPr wrap="square" rtlCol="0">
            <a:spAutoFit/>
          </a:bodyPr>
          <a:lstStyle/>
          <a:p>
            <a:pPr marL="285750" indent="-285750">
              <a:lnSpc>
                <a:spcPct val="150000"/>
              </a:lnSpc>
              <a:buFont typeface="Wingdings" charset="2"/>
              <a:buChar char="n"/>
            </a:pPr>
            <a:r>
              <a:rPr kumimoji="1" lang="zh-CN" altLang="en-US" b="1" dirty="0">
                <a:solidFill>
                  <a:schemeClr val="bg2">
                    <a:lumMod val="25000"/>
                  </a:schemeClr>
                </a:solidFill>
                <a:latin typeface="Microsoft YaHei" charset="-122"/>
                <a:ea typeface="Microsoft YaHei" charset="-122"/>
                <a:cs typeface="Microsoft YaHei" charset="-122"/>
              </a:rPr>
              <a:t>带头践行社会主义核心价值观</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弘拯真善美</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传递正崖星</a:t>
            </a:r>
            <a:r>
              <a:rPr kumimoji="1" lang="en-US" altLang="zh-CN" b="1" dirty="0">
                <a:solidFill>
                  <a:schemeClr val="bg2">
                    <a:lumMod val="25000"/>
                  </a:schemeClr>
                </a:solidFill>
                <a:latin typeface="Microsoft YaHei" charset="-122"/>
                <a:ea typeface="Microsoft YaHei" charset="-122"/>
                <a:cs typeface="Microsoft YaHei" charset="-122"/>
              </a:rPr>
              <a:t>;</a:t>
            </a:r>
          </a:p>
          <a:p>
            <a:pPr marL="285750" indent="-285750">
              <a:lnSpc>
                <a:spcPct val="150000"/>
              </a:lnSpc>
              <a:buFont typeface="Wingdings" charset="2"/>
              <a:buChar char="n"/>
            </a:pPr>
            <a:r>
              <a:rPr kumimoji="1" lang="zh-CN" altLang="en-US" b="1" dirty="0">
                <a:solidFill>
                  <a:schemeClr val="bg2">
                    <a:lumMod val="25000"/>
                  </a:schemeClr>
                </a:solidFill>
                <a:latin typeface="Microsoft YaHei" charset="-122"/>
                <a:ea typeface="Microsoft YaHei" charset="-122"/>
                <a:cs typeface="Microsoft YaHei" charset="-122"/>
              </a:rPr>
              <a:t>不得通过课堂，论坛，讲座</a:t>
            </a:r>
            <a:r>
              <a:rPr kumimoji="1" lang="en-US" altLang="zh-CN" b="1" dirty="0">
                <a:solidFill>
                  <a:schemeClr val="bg2">
                    <a:lumMod val="25000"/>
                  </a:schemeClr>
                </a:solidFill>
                <a:latin typeface="Microsoft YaHei" charset="-122"/>
                <a:ea typeface="Microsoft YaHei" charset="-122"/>
                <a:cs typeface="Microsoft YaHei" charset="-122"/>
              </a:rPr>
              <a:t>.</a:t>
            </a:r>
            <a:r>
              <a:rPr kumimoji="1" lang="zh-CN" altLang="en-US" b="1" dirty="0">
                <a:solidFill>
                  <a:schemeClr val="bg2">
                    <a:lumMod val="25000"/>
                  </a:schemeClr>
                </a:solidFill>
                <a:latin typeface="Microsoft YaHei" charset="-122"/>
                <a:ea typeface="Microsoft YaHei" charset="-122"/>
                <a:cs typeface="Microsoft YaHei" charset="-122"/>
              </a:rPr>
              <a:t>信息网络及其他渠道发表，转发错误观点，或编造散布虚倾信息，不良信息</a:t>
            </a:r>
          </a:p>
        </p:txBody>
      </p:sp>
      <p:grpSp>
        <p:nvGrpSpPr>
          <p:cNvPr id="13" name="组 11"/>
          <p:cNvGrpSpPr/>
          <p:nvPr/>
        </p:nvGrpSpPr>
        <p:grpSpPr>
          <a:xfrm>
            <a:off x="421799" y="4090471"/>
            <a:ext cx="2904462" cy="1018072"/>
            <a:chOff x="2810932" y="4908651"/>
            <a:chExt cx="5520268" cy="546556"/>
          </a:xfrm>
        </p:grpSpPr>
        <p:sp>
          <p:nvSpPr>
            <p:cNvPr id="14" name="圆角矩形 13"/>
            <p:cNvSpPr/>
            <p:nvPr/>
          </p:nvSpPr>
          <p:spPr>
            <a:xfrm>
              <a:off x="2810933" y="4908651"/>
              <a:ext cx="5520267" cy="546556"/>
            </a:xfrm>
            <a:prstGeom prst="roundRect">
              <a:avLst>
                <a:gd name="adj" fmla="val 21724"/>
              </a:avLst>
            </a:prstGeom>
            <a:gradFill>
              <a:gsLst>
                <a:gs pos="0">
                  <a:srgbClr val="EF0000"/>
                </a:gs>
                <a:gs pos="100000">
                  <a:srgbClr val="9E211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p:cNvSpPr txBox="1"/>
            <p:nvPr/>
          </p:nvSpPr>
          <p:spPr>
            <a:xfrm>
              <a:off x="2810932" y="5041483"/>
              <a:ext cx="5520268" cy="280893"/>
            </a:xfrm>
            <a:prstGeom prst="rect">
              <a:avLst/>
            </a:prstGeom>
            <a:noFill/>
          </p:spPr>
          <p:txBody>
            <a:bodyPr wrap="square" rtlCol="0">
              <a:spAutoFit/>
            </a:bodyPr>
            <a:lstStyle/>
            <a:p>
              <a:pPr algn="ctr"/>
              <a:r>
                <a:rPr kumimoji="1" lang="zh-CN" altLang="en-US" sz="2800" b="1" dirty="0">
                  <a:solidFill>
                    <a:schemeClr val="bg1"/>
                  </a:solidFill>
                  <a:latin typeface="Microsoft YaHei" charset="-122"/>
                  <a:ea typeface="Microsoft YaHei" charset="-122"/>
                  <a:cs typeface="Microsoft YaHei" charset="-122"/>
                </a:rPr>
                <a:t>传播优秀文化</a:t>
              </a:r>
              <a:endParaRPr kumimoji="1" lang="en-US" altLang="zh-CN" sz="2800" b="1" dirty="0">
                <a:solidFill>
                  <a:schemeClr val="bg1"/>
                </a:solidFill>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333897868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AE07191-0D17-4623-951A-EF816D89DED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AGhQUw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BoUFM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AGhQUy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AaFBTC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AaFBT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aFBTD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aFBTJ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aFBTL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qFBTLDdIuDqDAAA1hoAABcAAAB1bml2ZXJzYWwvdW5pdmVyc2FsLnBuZ+2ZaVBTWb7AL0ij0wygLQoIhHEZ9TVNAAcJsg4QoK0WIgYEhBBpmqUJiSIBGgKEdp6gLNKOb0AJkCEIYQ0ie8LidGxS3THQPJYASUAmkkAiiRqTGEKSufQyNTVVU/U+vI/cqlv3d8499/7PfztLnTsXw0PNPzzyIQAA5uc/hV8CgD3BAGDcuc8UrDnOOPwZ+DDKuhQaCNAm7TfAgklqQFgAAPRUmW0nfgCWf3P909gsAHAo3bmNqtbeJAPAEcx5eEDkVwmbAkTHCeUiazUvLM9oDBj8+pMTdpnW8Ogjt7+5Cnc3iwj4xuREZjM8MNDjI+PMeyaHTIJN4SfobgeMp+uJlP9FyO6LYZowjsAwea4rS0I4FI9HREflRmerN7bwUep43gUmlVxE17xmWsLk4wb9Qym3ew8AxOc1ZbbnthNEqyFWOqGjIS0VVCWGJCG71QVPsxyJ/PB9APD48lxAasS776zRfQdBJTpRyh/7vVpodr8BX+XMBXGXC9WCnBMA8HQpyhIlDQGbPNoP2uWP7hEmAAA/uIu7uIu7uIu7uIu7uIu7uIu7uIv//9iHIReqFsE93O/+ctoYACh3joFY+3/DeqcyP83L+xy2y/hInmoxFVblq1oQlfpvr2KpsmjBOJ2cTWSsAcDVURF2Hkd4096qRRdpeSuQflTczLxPkl5G7y6jG6h8mr9Xmd/WehMHUfT2vmpymSbRz+tk1XuBYqXmxZ8scTxLuQtlAINZpCc3zLlHY0m6/coHkCfbLC+vsoSvVm+pLJZlkqJcdlbEuIZzbRIvrIbkrzdytPJxInuNqJOiYVM+iucP0TpJ9GCFGL9cpN20k+otie+ZYUIRq7mFxOJI3OxmdAqyYeRL/tD2j6xsXtbLM7ikFXyVv/795NpIq2aGzv7q/hOYTTFWwnx91nT6NRutf4KSxYbNcBimyoUElUVVU9N6++FUgRyXB6V4QMcV9fI6bFqOsEY2LG6Ig3b8tZ2N2TPCzxPXp1LZG56VV9SHgvond/bWdomRq26Q8rej8sJrmB/nC7KvKObxSfG+Lh+7p/M9/ad4Gw3HazLtGC0dyV3SbvGNSrKY8Ql1mRnPxV5zBZr9ThPefn+Kpy4/u1FdOM/pPam0QYtKKaGhEblUWhkub7LD4xhG2BeOOd5LSrlsNyswxWzaPoDBpXSLYT8obV5rb9Nf8yiwddKF2Wg8BOnwQh/1hvQeiEqi5/tV+JYeslUk1HvLhprMOxJBs4wMRrBdJ+W1tOo8HzLiUPDKM4gIuWlu+iK97fg+uvpO/8+d8FDG5LKLIJT1uonEkNKQC9jIKbsB3gLyHaeN9YVmIcpnduPMZen2Qjly9Qzl0d8/v4CcUDTeTBrmUvWj0h6Byv6cHDuryW+QkXDPpgsWk7UnVa7kz0F1oz8r5D4iVMU04TSpAh8MUq6rUeqOReADkvb028E6EH8XIyTe/Uf9VCHX8wVJMEqa7b7sItvDyRf8K6SvWlasHXgNx61HK4OovFwDlELwbQjM5QFftAa1zW/7UppxDs/pefOtFk3SakMMZf3mhGk6DDfAP10/V3K90hq+0inr0Xo0tTL0x8osuAIPwHZ+m2lc//NX7UU5I3F7WfuDrd09LjIygxw+6sfWfkjZgoaqUR+Fd1h8TQrC68MjUH4W95wUuWUpZ3We250Vcu1sspBeglr5ryWl/fA61t6r/rTxi/Z85Vw0T33rrHSe2UlK5SwXKDg5vvaSuHLK2vX1ofL1ajHF4g7lwwasf3a83ZLQTMa8kfSXmVZlfKYrhJT/Scj7SPys8NK017fZ8Ev1d796IG6TPkxqCvyiIdX2ZG/h1D0FP8TXpWrYZTDOSvemipjhsqKENTKwwPzm7Pj1fIZk/rsdsdCtz/pAK6TvycrIwPX64L+0KeU4bzL8oIguqZdPV8W+I8KP4RNDS95/gJKJaYkmMw9wRa9Cns6uZdOdPCWZcqiLeLSSPnngSim/BpWYEyGQZpK2mlSD4zqsFEPkrTX/JPGY/zjK8amzr2FbAZvgEoQ+MvW4QScS+xs0ojZqwxLBd407rldWSlsVCp9mWsfE3MYNvp+A/iBb8Qqpbq7OHMvgs67c3cp1DtUxkEKMbk6T51tNX6aPLIvFedWTvdCS8oLxT62MTnFHId7K0tczCH+dIVrfRbQWzYSD7u+MLqx5RPD3nB1I/O+AUResHQ09PqbOlwSNHfFf5lUT+vR69TgZ5XdTaCPY2pH6h5JzFz6OFLEn9tYILgqdbDCtyRB23NeRzBhHRgl9tFY0MqkFg9KkLl6db59jzt74Rc6Mt3xkZszavqmkpzHh4xIRO8SKYyc55OpI3H6zuHY8Jf1Bd+pGJWzZk5SybIZUzF9MdEcQWnH1YHipbIOcV4Yy4qwq39S7IZxzb03f/jZ5u1LJwAjqQ31h9Own5aeNw2kEXwtGiduY9yZ+0PypF2qimzP3mP87R8I1SYF18NoUUa8A5VilL/Qn+qsanhu5G3d6d8r2C7we7mhlmfRw6mBwcifLTXfDoRoZHPGf/pst38Nqb/RYxghHKhbafO3OFi2ndVduPalLiUfAnh91VUEr5ccr02Igl3J/6X1bY3W/LM4Zvbm4eDiYnWjrcdwE80Dtwwk/FNwcd4pxm+KwTJCPclyK3pT3nnrWCe3IFPg87aJzhY8xNkLGz9ZDqv2ud2KZ7+8V90z73WwpKbu15ReBPTjJRdZwJ3QZy2bun7eHY5aPSF4/cdPH/KwTMkgg7+H31/EoaQmTl9hn0dyChfhKMsucsu5fzWwUQilxDeEfIHxj5Qz5GGeqSNXLAaOj8H6oYyFe8SfH7RcZRzJNtNndrESu60QutV42YBRDZUEInYUuniHmigZKz6p/RaWqh5Vq8u0ZIH1hMNHfAPzNE4/TmGFZ6/Pfg1lEPjJxo0IeMDeOsZGmbBMaupEBUcx9P2i0YLiM1zgEK/lgOyglbRVt2OKKvt4L8TQj51NwCn7WVH0YEpwpBdlGhrlRSCmKeYOu6ZsBhx3pux+cuvvkH7BaE7mmmjNlP3i+wmqkWaUZC1OEugGHSzm/Wj3xE9YIlVqSRGlVfTN3cWbSzdPCwR60+a8yG1UmuvVQ//Sg1n8R5C08OOT2XDgxzvqSupOg0sVUMnbF0iKKSTN/Cy2baLx2tuJia6N3AS5PkGQZYc4eDWNJ5lk/qSrSxvPoSTEh0yMVQcGILvIV6+ZJrk/SsNNpVnYNEh7he4qu7Kk6XTtLjI8t/c6ZmUqWEw1a0opOlksaXM4vdxI11yR4eV/486bEEkyecyHqfH6L/o93ES30NzyoiwC753ECueDt98PE1r/OTrynebapn9amaMwy+++ha6pi2hW854qoExXsUNe66EG/FIGPdlZ3hVblVUGDOhLy0rdjSpprW+bP16MhUBiNOlDPSk7SJbjvL82HzmZR4hy1tynndcWBhaVptr7KF/o1F+I5pLhG6Jj38h6HaenPx+GztNLAYlJ2d00SvpuFklRd0d17NbG5Rfpxxy05tgb0dNRsV3ksbGppVCMibdI9nw0eDl4pweWlqMEIX6TOZr2OXIPCKNInebVLYblcVK7gjEN0kLURv5Mwat/0y4TUuQKuqvhjLp2xgxBQCYzqWzOXPunqRUrajSlfNd/Ku5l3G8reGNMK5AMzmVrpsX92CbmOsyv+LcJP84V2+fFlgRc4XHVG6Zb4eZYkO/g03CpZ8u9tHQvfTd8aQ+Pn8NKr4Mx92bHgdQDD4u7RspOC1SylA2Ut5N1bQrAFmbFE3/ciRSBds1l5RooUhIDdfNkq/x+8/ABm1tkAer8yoVA5l6Op+n3ZSeXMksDSeXsDQaT3GKFAC0pLD0uow2JzLO0u1HgodsezDmLe6EmXmeCq35tedRi7o67jBQy+6sU19A8/V+t3FlOyap+XyJfcBMJmxp7rtr5afqFaQLJGF/QIXohUqi1p98pHAP/V3/Y6ZqBdWJ7Ko+bZgmw7MEK+EVMMxOlN2ljQjLO6s2VDhCpX6Ilwnr1DcHT/mKXz946G9ywSmOF9leTwsDgFnvvBNsJBTiiDtdEn2Z7VNsXKGK263GKRhlJAepEFNvl4K9R3pxbdnGRgDPhocdMI4taMx80ScQNBllFbOyDaoJkBxddCC68OTLh64Rk5XYkxbHyZZVDVXcqNdkQBYtWHfCz65ay6XPK40QtlOn0Q4ZOZExNReRAOAIPUjj5O/u2kQcxMjcFGXEax6h55+4PoDcvRX9smi0VdFtLzAKC4I9jKCACm4QcAYH/YT0gr1GvEm/vAd/0dELoKzCOGw69HLGP6Lek/j1h426mPB8F2nyIdIpmxVnOv12rQAwfBJXxnmHLKBgePMEeDjhOVu4ylpYK1Q5KdEx49LMPDsLftzzVrbU4nXgHgdT44HE4LvHrzH1BLAwQUAAIACAACoUFMbVEZO0oAAABqAAAAGwAAAHVuaXZlcnNhbC91bml2ZXJzYWwucG5nLnhtbLOxr8jNUShLLSrOzM+zVTLUM1Cyt+PlsikoSi3LTC1XqACKGekZQICSQiUqtzwzpSTDVsnC0BghlpGamZ5RYqtkZmgAF9QHGgkAUEsBAgAAFAACAAgAAaFBTBUOrShkBAAABxEAAB0AAAAAAAAAAQAAAAAAAAAAAHVuaXZlcnNhbC9jb21tb25fbWVzc2FnZXMubG5nUEsBAgAAFAACAAgAAaFBTAh+CyMpAwAAhgwAACcAAAAAAAAAAQAAAAAAnwQAAHVuaXZlcnNhbC9mbGFzaF9wdWJsaXNoaW5nX3NldHRpbmdzLnhtbFBLAQIAABQAAgAIAAGhQUy1/AlkugIAAFUKAAAhAAAAAAAAAAEAAAAAAA0IAAB1bml2ZXJzYWwvZmxhc2hfc2tpbl9zZXR0aW5ncy54bWxQSwECAAAUAAIACAABoUFMKpYPZ/4CAACXCwAAJgAAAAAAAAABAAAAAAAGCwAAdW5pdmVyc2FsL2h0bWxfcHVibGlzaGluZ19zZXR0aW5ncy54bWxQSwECAAAUAAIACAABoUFMaHFSkZoBAAAfBgAAHwAAAAAAAAABAAAAAABIDgAAdW5pdmVyc2FsL2h0bWxfc2tpbl9zZXR0aW5ncy5qc1BLAQIAABQAAgAIAAGhQUw9PC/RwQAAAOUBAAAaAAAAAAAAAAEAAAAAAB8QAAB1bml2ZXJzYWwvaTE4bl9wcmVzZXRzLnhtbFBLAQIAABQAAgAIAAGhQUya+ZZkawAAAGsAAAAcAAAAAAAAAAEAAAAAABgRAAB1bml2ZXJzYWwvbG9jYWxfc2V0dGluZ3MueG1sUEsBAgAAFAACAAgARJRXRyO0Tvv7AgAAsAgAABQAAAAAAAAAAQAAAAAAvREAAHVuaXZlcnNhbC9wbGF5ZXIueG1sUEsBAgAAFAACAAgAAaFBTLCHI/RsAQAA9wIAACkAAAAAAAAAAQAAAAAA6hQAAHVuaXZlcnNhbC9za2luX2N1c3RvbWl6YXRpb25fc2V0dGluZ3MueG1sUEsBAgAAFAACAAgAAqFBTLDdIuDqDAAA1hoAABcAAAAAAAAAAAAAAAAAnRYAAHVuaXZlcnNhbC91bml2ZXJzYWwucG5nUEsBAgAAFAACAAgAAqFBTG1RGTtKAAAAagAAABsAAAAAAAAAAQAAAAAAvCMAAHVuaXZlcnNhbC91bml2ZXJzYWwucG5nLnhtbFBLBQYAAAAACwALAEkDAAA/JAAAAAA="/>
  <p:tag name="ISPRING_PRESENTATION_TITLE" val="水墨风聚焦全国两会解读党课学习PPT模板"/>
</p:tagLst>
</file>

<file path=ppt/theme/theme1.xml><?xml version="1.0" encoding="utf-8"?>
<a:theme xmlns:a="http://schemas.openxmlformats.org/drawingml/2006/main" name="涂豆思">
  <a:themeElements>
    <a:clrScheme name="自定义 23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涂豆思">
  <a:themeElements>
    <a:clrScheme name="自定义 23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涂豆思">
  <a:themeElements>
    <a:clrScheme name="自定义 23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涂豆思">
  <a:themeElements>
    <a:clrScheme name="自定义 23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TotalTime>
  <Words>1291</Words>
  <Application>Microsoft Office PowerPoint</Application>
  <PresentationFormat>宽屏</PresentationFormat>
  <Paragraphs>91</Paragraphs>
  <Slides>14</Slides>
  <Notes>14</Notes>
  <HiddenSlides>0</HiddenSlides>
  <MMClips>0</MMClips>
  <ScaleCrop>false</ScaleCrop>
  <HeadingPairs>
    <vt:vector size="6" baseType="variant">
      <vt:variant>
        <vt:lpstr>已用的字体</vt:lpstr>
      </vt:variant>
      <vt:variant>
        <vt:i4>6</vt:i4>
      </vt:variant>
      <vt:variant>
        <vt:lpstr>主题</vt:lpstr>
      </vt:variant>
      <vt:variant>
        <vt:i4>4</vt:i4>
      </vt:variant>
      <vt:variant>
        <vt:lpstr>幻灯片标题</vt:lpstr>
      </vt:variant>
      <vt:variant>
        <vt:i4>14</vt:i4>
      </vt:variant>
    </vt:vector>
  </HeadingPairs>
  <TitlesOfParts>
    <vt:vector size="24" baseType="lpstr">
      <vt:lpstr>等线</vt:lpstr>
      <vt:lpstr>段宁毛笔行书(修订版）</vt:lpstr>
      <vt:lpstr>Microsoft YaHei</vt:lpstr>
      <vt:lpstr>Microsoft YaHei</vt:lpstr>
      <vt:lpstr>Arial</vt:lpstr>
      <vt:lpstr>Wingdings</vt:lpstr>
      <vt:lpstr>涂豆思</vt:lpstr>
      <vt:lpstr>1_涂豆思</vt:lpstr>
      <vt:lpstr>2_涂豆思</vt:lpstr>
      <vt:lpstr>3_涂豆思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水墨风聚焦全国两会解读党课学习PPT模板</dc:title>
  <dc:creator>歉然安可</dc:creator>
  <cp:lastModifiedBy>王轶</cp:lastModifiedBy>
  <cp:revision>24</cp:revision>
  <dcterms:created xsi:type="dcterms:W3CDTF">2018-03-15T14:14:34Z</dcterms:created>
  <dcterms:modified xsi:type="dcterms:W3CDTF">2018-12-03T07:31:07Z</dcterms:modified>
</cp:coreProperties>
</file>